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6"/>
  </p:notesMasterIdLst>
  <p:sldIdLst>
    <p:sldId id="279" r:id="rId5"/>
    <p:sldId id="317" r:id="rId6"/>
    <p:sldId id="308" r:id="rId7"/>
    <p:sldId id="311" r:id="rId8"/>
    <p:sldId id="310" r:id="rId9"/>
    <p:sldId id="312" r:id="rId10"/>
    <p:sldId id="313" r:id="rId11"/>
    <p:sldId id="318" r:id="rId12"/>
    <p:sldId id="314" r:id="rId13"/>
    <p:sldId id="315" r:id="rId14"/>
    <p:sldId id="316" r:id="rId1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lvl9pPr>
  </p:defaultTextStyle>
  <p:extLst>
    <p:ext uri="{521415D9-36F7-43E2-AB2F-B90AF26B5E84}">
      <p14:sectionLst xmlns:p14="http://schemas.microsoft.com/office/powerpoint/2010/main">
        <p14:section name="Standardavsnitt" id="{7FE1A4F8-4C4F-441D-AC69-F40EB60B7E39}">
          <p14:sldIdLst>
            <p14:sldId id="279"/>
            <p14:sldId id="317"/>
            <p14:sldId id="308"/>
            <p14:sldId id="311"/>
            <p14:sldId id="310"/>
            <p14:sldId id="312"/>
            <p14:sldId id="313"/>
          </p14:sldIdLst>
        </p14:section>
        <p14:section name="Resurser" id="{6D5FB3B2-730B-4010-9C32-81E32359738B}">
          <p14:sldIdLst>
            <p14:sldId id="318"/>
            <p14:sldId id="314"/>
            <p14:sldId id="315"/>
            <p14:sldId id="3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543A"/>
    <a:srgbClr val="F5C6C6"/>
    <a:srgbClr val="007BAE"/>
    <a:srgbClr val="FFDC5A"/>
    <a:srgbClr val="FFFFFF"/>
    <a:srgbClr val="D85AA2"/>
    <a:srgbClr val="00B5CB"/>
    <a:srgbClr val="D6E03D"/>
    <a:srgbClr val="F47321"/>
    <a:srgbClr val="A94D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5" autoAdjust="0"/>
    <p:restoredTop sz="84966" autoAdjust="0"/>
  </p:normalViewPr>
  <p:slideViewPr>
    <p:cSldViewPr snapToGrid="0">
      <p:cViewPr varScale="1">
        <p:scale>
          <a:sx n="56" d="100"/>
          <a:sy n="56" d="100"/>
        </p:scale>
        <p:origin x="5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81429764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defTabSz="584200">
              <a:lnSpc>
                <a:spcPct val="100000"/>
              </a:lnSpc>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26732607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342900" indent="-342900" defTabSz="584200">
              <a:lnSpc>
                <a:spcPct val="100000"/>
              </a:lnSpc>
              <a:buAutoNum type="arabicParenR"/>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3711964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0" indent="0" defTabSz="584200">
              <a:lnSpc>
                <a:spcPct val="100000"/>
              </a:lnSpc>
              <a:buNone/>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132957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defTabSz="584200">
              <a:lnSpc>
                <a:spcPct val="100000"/>
              </a:lnSpc>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293645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defTabSz="584200">
              <a:lnSpc>
                <a:spcPct val="100000"/>
              </a:lnSpc>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3636345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0" indent="0" defTabSz="584200">
              <a:lnSpc>
                <a:spcPct val="100000"/>
              </a:lnSpc>
              <a:buNone/>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237155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342900" indent="-342900" defTabSz="584200">
              <a:lnSpc>
                <a:spcPct val="100000"/>
              </a:lnSpc>
              <a:buAutoNum type="arabicParenR"/>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2098735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342900" indent="-342900" defTabSz="584200">
              <a:lnSpc>
                <a:spcPct val="100000"/>
              </a:lnSpc>
              <a:buAutoNum type="arabicParenR"/>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71448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342900" indent="-342900" defTabSz="584200">
              <a:lnSpc>
                <a:spcPct val="100000"/>
              </a:lnSpc>
              <a:buAutoNum type="arabicParenR"/>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1738391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342900" indent="-342900" defTabSz="584200">
              <a:lnSpc>
                <a:spcPct val="100000"/>
              </a:lnSpc>
              <a:buAutoNum type="arabicParenR"/>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2634592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Shape 458"/>
          <p:cNvSpPr>
            <a:spLocks noGrp="1" noRot="1" noChangeAspect="1"/>
          </p:cNvSpPr>
          <p:nvPr>
            <p:ph type="sldImg"/>
          </p:nvPr>
        </p:nvSpPr>
        <p:spPr>
          <a:xfrm>
            <a:off x="381000" y="685800"/>
            <a:ext cx="6096000" cy="3429000"/>
          </a:xfrm>
          <a:prstGeom prst="rect">
            <a:avLst/>
          </a:prstGeom>
        </p:spPr>
        <p:txBody>
          <a:bodyPr/>
          <a:lstStyle/>
          <a:p>
            <a:endParaRPr/>
          </a:p>
        </p:txBody>
      </p:sp>
      <p:sp>
        <p:nvSpPr>
          <p:cNvPr id="459" name="Shape 459"/>
          <p:cNvSpPr>
            <a:spLocks noGrp="1"/>
          </p:cNvSpPr>
          <p:nvPr>
            <p:ph type="body" sz="quarter" idx="1"/>
          </p:nvPr>
        </p:nvSpPr>
        <p:spPr>
          <a:prstGeom prst="rect">
            <a:avLst/>
          </a:prstGeom>
        </p:spPr>
        <p:txBody>
          <a:bodyPr/>
          <a:lstStyle/>
          <a:p>
            <a:pPr marL="342900" indent="-342900" defTabSz="584200">
              <a:lnSpc>
                <a:spcPct val="100000"/>
              </a:lnSpc>
              <a:buAutoNum type="arabicParenR"/>
              <a:defRPr sz="1500">
                <a:latin typeface="Helvetica"/>
                <a:ea typeface="Helvetica"/>
                <a:cs typeface="Helvetica"/>
                <a:sym typeface="Helvetica"/>
              </a:defRPr>
            </a:pPr>
            <a:endParaRPr dirty="0"/>
          </a:p>
        </p:txBody>
      </p:sp>
    </p:spTree>
    <p:extLst>
      <p:ext uri="{BB962C8B-B14F-4D97-AF65-F5344CB8AC3E}">
        <p14:creationId xmlns:p14="http://schemas.microsoft.com/office/powerpoint/2010/main" val="72525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Bild"/>
          <p:cNvSpPr>
            <a:spLocks noGrp="1"/>
          </p:cNvSpPr>
          <p:nvPr>
            <p:ph type="pic" idx="13"/>
          </p:nvPr>
        </p:nvSpPr>
        <p:spPr>
          <a:xfrm>
            <a:off x="2921000" y="330200"/>
            <a:ext cx="18542000" cy="9207501"/>
          </a:xfrm>
          <a:prstGeom prst="rect">
            <a:avLst/>
          </a:prstGeom>
        </p:spPr>
        <p:txBody>
          <a:bodyPr lIns="91439" tIns="45719" rIns="91439" bIns="45719" anchor="t">
            <a:noAutofit/>
          </a:bodyPr>
          <a:lstStyle/>
          <a:p>
            <a:endParaRPr/>
          </a:p>
        </p:txBody>
      </p:sp>
      <p:sp>
        <p:nvSpPr>
          <p:cNvPr id="21" name="Titeltext"/>
          <p:cNvSpPr txBox="1">
            <a:spLocks noGrp="1"/>
          </p:cNvSpPr>
          <p:nvPr>
            <p:ph type="title"/>
          </p:nvPr>
        </p:nvSpPr>
        <p:spPr>
          <a:xfrm>
            <a:off x="635000" y="9512300"/>
            <a:ext cx="23114000" cy="2006600"/>
          </a:xfrm>
          <a:prstGeom prst="rect">
            <a:avLst/>
          </a:prstGeom>
        </p:spPr>
        <p:txBody>
          <a:bodyPr/>
          <a:lstStyle/>
          <a:p>
            <a:r>
              <a:t>Titeltext</a:t>
            </a:r>
          </a:p>
        </p:txBody>
      </p:sp>
      <p:sp>
        <p:nvSpPr>
          <p:cNvPr id="22" name="Brödtext nivå ett…"/>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ClrTx/>
              <a:buSzTx/>
              <a:buNone/>
              <a:defRPr sz="5400"/>
            </a:lvl1pPr>
            <a:lvl2pPr marL="0" indent="228600" algn="ctr">
              <a:spcBef>
                <a:spcPts val="0"/>
              </a:spcBef>
              <a:buClrTx/>
              <a:buSzTx/>
              <a:buNone/>
              <a:defRPr sz="5400"/>
            </a:lvl2pPr>
            <a:lvl3pPr marL="0" indent="457200" algn="ctr">
              <a:spcBef>
                <a:spcPts val="0"/>
              </a:spcBef>
              <a:buClrTx/>
              <a:buSzTx/>
              <a:buNone/>
              <a:defRPr sz="5400"/>
            </a:lvl3pPr>
            <a:lvl4pPr marL="0" indent="685800" algn="ctr">
              <a:spcBef>
                <a:spcPts val="0"/>
              </a:spcBef>
              <a:buClrTx/>
              <a:buSzTx/>
              <a:buNone/>
              <a:defRPr sz="5400"/>
            </a:lvl4pPr>
            <a:lvl5pPr marL="0" indent="914400" algn="ctr">
              <a:spcBef>
                <a:spcPts val="0"/>
              </a:spcBef>
              <a:buClrTx/>
              <a:buSzTx/>
              <a:buNone/>
              <a:defRPr sz="5400"/>
            </a:lvl5pPr>
          </a:lstStyle>
          <a:p>
            <a:r>
              <a:t>Brödtext nivå ett</a:t>
            </a:r>
          </a:p>
          <a:p>
            <a:pPr lvl="1"/>
            <a:r>
              <a:t>Brödtext nivå två</a:t>
            </a:r>
          </a:p>
          <a:p>
            <a:pPr lvl="2"/>
            <a:r>
              <a:t>Brödtext nivå tre</a:t>
            </a:r>
          </a:p>
          <a:p>
            <a:pPr lvl="3"/>
            <a:r>
              <a:t>Brödtext nivå fyra</a:t>
            </a:r>
          </a:p>
          <a:p>
            <a:pPr lvl="4"/>
            <a:r>
              <a:t>Brödtext nivå fem</a:t>
            </a:r>
          </a:p>
        </p:txBody>
      </p:sp>
      <p:sp>
        <p:nvSpPr>
          <p:cNvPr id="2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Bild"/>
          <p:cNvSpPr>
            <a:spLocks noGrp="1"/>
          </p:cNvSpPr>
          <p:nvPr>
            <p:ph type="pic" idx="13"/>
          </p:nvPr>
        </p:nvSpPr>
        <p:spPr>
          <a:xfrm>
            <a:off x="0" y="-1291579"/>
            <a:ext cx="29260800" cy="19507201"/>
          </a:xfrm>
          <a:prstGeom prst="rect">
            <a:avLst/>
          </a:prstGeom>
        </p:spPr>
        <p:txBody>
          <a:bodyPr lIns="91439" tIns="45719" rIns="91439" bIns="45719" anchor="t">
            <a:noAutofit/>
          </a:bodyPr>
          <a:lstStyle/>
          <a:p>
            <a:endParaRPr/>
          </a:p>
        </p:txBody>
      </p:sp>
      <p:sp>
        <p:nvSpPr>
          <p:cNvPr id="103"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17" name="Titeltext"/>
          <p:cNvSpPr txBox="1">
            <a:spLocks noGrp="1"/>
          </p:cNvSpPr>
          <p:nvPr>
            <p:ph type="title"/>
          </p:nvPr>
        </p:nvSpPr>
        <p:spPr>
          <a:xfrm>
            <a:off x="1231514" y="2165927"/>
            <a:ext cx="10147687" cy="3201940"/>
          </a:xfrm>
          <a:prstGeom prst="rect">
            <a:avLst/>
          </a:prstGeom>
        </p:spPr>
        <p:txBody>
          <a:bodyPr lIns="49260" tIns="49260" rIns="49260" bIns="49260" anchor="b">
            <a:noAutofit/>
          </a:bodyPr>
          <a:lstStyle>
            <a:lvl1pPr defTabSz="618564">
              <a:defRPr sz="8800">
                <a:solidFill>
                  <a:srgbClr val="000000"/>
                </a:solidFill>
                <a:latin typeface="Gill Sans"/>
                <a:ea typeface="Gill Sans"/>
                <a:cs typeface="Gill Sans"/>
                <a:sym typeface="Gill Sans"/>
              </a:defRPr>
            </a:lvl1pPr>
          </a:lstStyle>
          <a:p>
            <a:r>
              <a:t>Titeltext</a:t>
            </a:r>
          </a:p>
        </p:txBody>
      </p:sp>
      <p:sp>
        <p:nvSpPr>
          <p:cNvPr id="118" name="Brödtext nivå ett…"/>
          <p:cNvSpPr txBox="1">
            <a:spLocks noGrp="1"/>
          </p:cNvSpPr>
          <p:nvPr>
            <p:ph type="body" sz="quarter" idx="1"/>
          </p:nvPr>
        </p:nvSpPr>
        <p:spPr>
          <a:xfrm>
            <a:off x="1231514" y="5454072"/>
            <a:ext cx="10147687" cy="1096050"/>
          </a:xfrm>
          <a:prstGeom prst="rect">
            <a:avLst/>
          </a:prstGeom>
        </p:spPr>
        <p:txBody>
          <a:bodyPr lIns="49260" tIns="49260" rIns="49260" bIns="49260" anchor="t">
            <a:noAutofit/>
          </a:bodyPr>
          <a:lstStyle>
            <a:lvl1pPr marL="0" indent="0" algn="ctr" defTabSz="618564">
              <a:spcBef>
                <a:spcPts val="0"/>
              </a:spcBef>
              <a:buClrTx/>
              <a:buSzTx/>
              <a:buNone/>
              <a:defRPr sz="3800">
                <a:solidFill>
                  <a:srgbClr val="000000"/>
                </a:solidFill>
                <a:latin typeface="Gill Sans"/>
                <a:ea typeface="Gill Sans"/>
                <a:cs typeface="Gill Sans"/>
                <a:sym typeface="Gill Sans"/>
              </a:defRPr>
            </a:lvl1pPr>
            <a:lvl2pPr marL="0" indent="0" algn="ctr" defTabSz="618564">
              <a:spcBef>
                <a:spcPts val="0"/>
              </a:spcBef>
              <a:buClrTx/>
              <a:buSzTx/>
              <a:buNone/>
              <a:defRPr sz="3800">
                <a:solidFill>
                  <a:srgbClr val="000000"/>
                </a:solidFill>
                <a:latin typeface="Gill Sans"/>
                <a:ea typeface="Gill Sans"/>
                <a:cs typeface="Gill Sans"/>
                <a:sym typeface="Gill Sans"/>
              </a:defRPr>
            </a:lvl2pPr>
            <a:lvl3pPr marL="0" indent="0" algn="ctr" defTabSz="618564">
              <a:spcBef>
                <a:spcPts val="0"/>
              </a:spcBef>
              <a:buClrTx/>
              <a:buSzTx/>
              <a:buNone/>
              <a:defRPr sz="3800">
                <a:solidFill>
                  <a:srgbClr val="000000"/>
                </a:solidFill>
                <a:latin typeface="Gill Sans"/>
                <a:ea typeface="Gill Sans"/>
                <a:cs typeface="Gill Sans"/>
                <a:sym typeface="Gill Sans"/>
              </a:defRPr>
            </a:lvl3pPr>
            <a:lvl4pPr marL="0" indent="0" algn="ctr" defTabSz="618564">
              <a:spcBef>
                <a:spcPts val="0"/>
              </a:spcBef>
              <a:buClrTx/>
              <a:buSzTx/>
              <a:buNone/>
              <a:defRPr sz="3800">
                <a:solidFill>
                  <a:srgbClr val="000000"/>
                </a:solidFill>
                <a:latin typeface="Gill Sans"/>
                <a:ea typeface="Gill Sans"/>
                <a:cs typeface="Gill Sans"/>
                <a:sym typeface="Gill Sans"/>
              </a:defRPr>
            </a:lvl4pPr>
            <a:lvl5pPr marL="0" indent="0" algn="ctr" defTabSz="618564">
              <a:spcBef>
                <a:spcPts val="0"/>
              </a:spcBef>
              <a:buClrTx/>
              <a:buSzTx/>
              <a:buNone/>
              <a:defRPr sz="3800">
                <a:solidFill>
                  <a:srgbClr val="000000"/>
                </a:solidFill>
                <a:latin typeface="Gill Sans"/>
                <a:ea typeface="Gill Sans"/>
                <a:cs typeface="Gill Sans"/>
                <a:sym typeface="Gill Sans"/>
              </a:defRPr>
            </a:lvl5pPr>
          </a:lstStyle>
          <a:p>
            <a:r>
              <a:t>Brödtext nivå ett</a:t>
            </a:r>
          </a:p>
          <a:p>
            <a:pPr lvl="1"/>
            <a:r>
              <a:t>Brödtext nivå två</a:t>
            </a:r>
          </a:p>
          <a:p>
            <a:pPr lvl="2"/>
            <a:r>
              <a:t>Brödtext nivå tre</a:t>
            </a:r>
          </a:p>
          <a:p>
            <a:pPr lvl="3"/>
            <a:r>
              <a:t>Brödtext nivå fyra</a:t>
            </a:r>
          </a:p>
          <a:p>
            <a:pPr lvl="4"/>
            <a:r>
              <a:t>Brödtext nivå fem</a:t>
            </a:r>
          </a:p>
        </p:txBody>
      </p:sp>
      <p:sp>
        <p:nvSpPr>
          <p:cNvPr id="119" name="Diabildsnummer"/>
          <p:cNvSpPr txBox="1">
            <a:spLocks noGrp="1"/>
          </p:cNvSpPr>
          <p:nvPr>
            <p:ph type="sldNum" sz="quarter" idx="2"/>
          </p:nvPr>
        </p:nvSpPr>
        <p:spPr>
          <a:xfrm>
            <a:off x="6129289" y="9546936"/>
            <a:ext cx="339822" cy="365222"/>
          </a:xfrm>
          <a:prstGeom prst="rect">
            <a:avLst/>
          </a:prstGeom>
        </p:spPr>
        <p:txBody>
          <a:bodyPr lIns="49260" tIns="49260" rIns="49260" bIns="49260" anchor="b"/>
          <a:lstStyle>
            <a:lvl1pPr defTabSz="618564">
              <a:defRPr sz="1800">
                <a:solidFill>
                  <a:srgbClr val="000000"/>
                </a:solidFill>
                <a:latin typeface="Gill Sans"/>
                <a:ea typeface="Gill Sans"/>
                <a:cs typeface="Gill Sans"/>
                <a:sym typeface="Gill Sans"/>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eltext"/>
          <p:cNvSpPr txBox="1">
            <a:spLocks noGrp="1"/>
          </p:cNvSpPr>
          <p:nvPr>
            <p:ph type="title"/>
          </p:nvPr>
        </p:nvSpPr>
        <p:spPr>
          <a:xfrm>
            <a:off x="1778000" y="4533900"/>
            <a:ext cx="20828000" cy="4648200"/>
          </a:xfrm>
          <a:prstGeom prst="rect">
            <a:avLst/>
          </a:prstGeom>
        </p:spPr>
        <p:txBody>
          <a:bodyPr/>
          <a:lstStyle/>
          <a:p>
            <a:r>
              <a:t>Titeltext</a:t>
            </a:r>
          </a:p>
        </p:txBody>
      </p:sp>
      <p:sp>
        <p:nvSpPr>
          <p:cNvPr id="3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Bild"/>
          <p:cNvSpPr>
            <a:spLocks noGrp="1"/>
          </p:cNvSpPr>
          <p:nvPr>
            <p:ph type="pic" idx="13"/>
          </p:nvPr>
        </p:nvSpPr>
        <p:spPr>
          <a:xfrm>
            <a:off x="8016875" y="-63500"/>
            <a:ext cx="19831050" cy="13220701"/>
          </a:xfrm>
          <a:prstGeom prst="rect">
            <a:avLst/>
          </a:prstGeom>
        </p:spPr>
        <p:txBody>
          <a:bodyPr lIns="91439" tIns="45719" rIns="91439" bIns="45719" anchor="t">
            <a:noAutofit/>
          </a:bodyPr>
          <a:lstStyle/>
          <a:p>
            <a:endParaRPr/>
          </a:p>
        </p:txBody>
      </p:sp>
      <p:sp>
        <p:nvSpPr>
          <p:cNvPr id="39" name="Titeltext"/>
          <p:cNvSpPr txBox="1">
            <a:spLocks noGrp="1"/>
          </p:cNvSpPr>
          <p:nvPr>
            <p:ph type="title"/>
          </p:nvPr>
        </p:nvSpPr>
        <p:spPr>
          <a:xfrm>
            <a:off x="1651000" y="952500"/>
            <a:ext cx="10223500" cy="5549900"/>
          </a:xfrm>
          <a:prstGeom prst="rect">
            <a:avLst/>
          </a:prstGeom>
        </p:spPr>
        <p:txBody>
          <a:bodyPr anchor="b"/>
          <a:lstStyle>
            <a:lvl1pPr>
              <a:defRPr sz="8400"/>
            </a:lvl1pPr>
          </a:lstStyle>
          <a:p>
            <a:r>
              <a:t>Titeltext</a:t>
            </a:r>
          </a:p>
        </p:txBody>
      </p:sp>
      <p:sp>
        <p:nvSpPr>
          <p:cNvPr id="40" name="Brödtext nivå ett…"/>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ClrTx/>
              <a:buSzTx/>
              <a:buNone/>
              <a:defRPr sz="5400"/>
            </a:lvl1pPr>
            <a:lvl2pPr marL="0" indent="228600" algn="ctr">
              <a:spcBef>
                <a:spcPts val="0"/>
              </a:spcBef>
              <a:buClrTx/>
              <a:buSzTx/>
              <a:buNone/>
              <a:defRPr sz="5400"/>
            </a:lvl2pPr>
            <a:lvl3pPr marL="0" indent="457200" algn="ctr">
              <a:spcBef>
                <a:spcPts val="0"/>
              </a:spcBef>
              <a:buClrTx/>
              <a:buSzTx/>
              <a:buNone/>
              <a:defRPr sz="5400"/>
            </a:lvl3pPr>
            <a:lvl4pPr marL="0" indent="685800" algn="ctr">
              <a:spcBef>
                <a:spcPts val="0"/>
              </a:spcBef>
              <a:buClrTx/>
              <a:buSzTx/>
              <a:buNone/>
              <a:defRPr sz="5400"/>
            </a:lvl4pPr>
            <a:lvl5pPr marL="0" indent="914400" algn="ctr">
              <a:spcBef>
                <a:spcPts val="0"/>
              </a:spcBef>
              <a:buClrTx/>
              <a:buSzTx/>
              <a:buNone/>
              <a:defRPr sz="5400"/>
            </a:lvl5pPr>
          </a:lstStyle>
          <a:p>
            <a:r>
              <a:t>Brödtext nivå ett</a:t>
            </a:r>
          </a:p>
          <a:p>
            <a:pPr lvl="1"/>
            <a:r>
              <a:t>Brödtext nivå två</a:t>
            </a:r>
          </a:p>
          <a:p>
            <a:pPr lvl="2"/>
            <a:r>
              <a:t>Brödtext nivå tre</a:t>
            </a:r>
          </a:p>
          <a:p>
            <a:pPr lvl="3"/>
            <a:r>
              <a:t>Brödtext nivå fyra</a:t>
            </a:r>
          </a:p>
          <a:p>
            <a:pPr lvl="4"/>
            <a:r>
              <a:t>Brödtext nivå fem</a:t>
            </a:r>
          </a:p>
        </p:txBody>
      </p:sp>
      <p:sp>
        <p:nvSpPr>
          <p:cNvPr id="41"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eltext"/>
          <p:cNvSpPr txBox="1">
            <a:spLocks noGrp="1"/>
          </p:cNvSpPr>
          <p:nvPr>
            <p:ph type="title"/>
          </p:nvPr>
        </p:nvSpPr>
        <p:spPr>
          <a:prstGeom prst="rect">
            <a:avLst/>
          </a:prstGeom>
        </p:spPr>
        <p:txBody>
          <a:bodyPr/>
          <a:lstStyle/>
          <a:p>
            <a:r>
              <a:t>Titeltext</a:t>
            </a:r>
          </a:p>
        </p:txBody>
      </p:sp>
      <p:sp>
        <p:nvSpPr>
          <p:cNvPr id="49"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eltext"/>
          <p:cNvSpPr txBox="1">
            <a:spLocks noGrp="1"/>
          </p:cNvSpPr>
          <p:nvPr>
            <p:ph type="title"/>
          </p:nvPr>
        </p:nvSpPr>
        <p:spPr>
          <a:prstGeom prst="rect">
            <a:avLst/>
          </a:prstGeom>
        </p:spPr>
        <p:txBody>
          <a:bodyPr/>
          <a:lstStyle/>
          <a:p>
            <a:r>
              <a:t>Titeltext</a:t>
            </a:r>
          </a:p>
        </p:txBody>
      </p:sp>
      <p:sp>
        <p:nvSpPr>
          <p:cNvPr id="57" name="Brödtext nivå ett…"/>
          <p:cNvSpPr txBox="1">
            <a:spLocks noGrp="1"/>
          </p:cNvSpPr>
          <p:nvPr>
            <p:ph type="body" idx="1"/>
          </p:nvPr>
        </p:nvSpPr>
        <p:spPr>
          <a:prstGeom prst="rect">
            <a:avLst/>
          </a:prstGeom>
        </p:spPr>
        <p:txBody>
          <a:bodyPr/>
          <a:lstStyle>
            <a:lvl1pPr>
              <a:buClrTx/>
            </a:lvl1pPr>
            <a:lvl2pPr>
              <a:buClrTx/>
            </a:lvl2pPr>
            <a:lvl3pPr>
              <a:buClrTx/>
            </a:lvl3pPr>
            <a:lvl4pPr>
              <a:buClrTx/>
            </a:lvl4pPr>
            <a:lvl5pPr>
              <a:buClrTx/>
            </a:lvl5pPr>
          </a:lstStyle>
          <a:p>
            <a:r>
              <a:t>Brödtext nivå ett</a:t>
            </a:r>
          </a:p>
          <a:p>
            <a:pPr lvl="1"/>
            <a:r>
              <a:t>Brödtext nivå två</a:t>
            </a:r>
          </a:p>
          <a:p>
            <a:pPr lvl="2"/>
            <a:r>
              <a:t>Brödtext nivå tre</a:t>
            </a:r>
          </a:p>
          <a:p>
            <a:pPr lvl="3"/>
            <a:r>
              <a:t>Brödtext nivå fyra</a:t>
            </a:r>
          </a:p>
          <a:p>
            <a:pPr lvl="4"/>
            <a:r>
              <a:t>Brödtext nivå fem</a:t>
            </a:r>
          </a:p>
        </p:txBody>
      </p:sp>
      <p:sp>
        <p:nvSpPr>
          <p:cNvPr id="5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Bild"/>
          <p:cNvSpPr>
            <a:spLocks noGrp="1"/>
          </p:cNvSpPr>
          <p:nvPr>
            <p:ph type="pic" idx="13"/>
          </p:nvPr>
        </p:nvSpPr>
        <p:spPr>
          <a:xfrm>
            <a:off x="9972675" y="2125132"/>
            <a:ext cx="16402050" cy="10934701"/>
          </a:xfrm>
          <a:prstGeom prst="rect">
            <a:avLst/>
          </a:prstGeom>
        </p:spPr>
        <p:txBody>
          <a:bodyPr lIns="91439" tIns="45719" rIns="91439" bIns="45719" anchor="t">
            <a:noAutofit/>
          </a:bodyPr>
          <a:lstStyle/>
          <a:p>
            <a:endParaRPr/>
          </a:p>
        </p:txBody>
      </p:sp>
      <p:sp>
        <p:nvSpPr>
          <p:cNvPr id="66" name="Titeltext"/>
          <p:cNvSpPr txBox="1">
            <a:spLocks noGrp="1"/>
          </p:cNvSpPr>
          <p:nvPr>
            <p:ph type="title"/>
          </p:nvPr>
        </p:nvSpPr>
        <p:spPr>
          <a:prstGeom prst="rect">
            <a:avLst/>
          </a:prstGeom>
        </p:spPr>
        <p:txBody>
          <a:bodyPr/>
          <a:lstStyle/>
          <a:p>
            <a:r>
              <a:t>Titeltext</a:t>
            </a:r>
          </a:p>
        </p:txBody>
      </p:sp>
      <p:sp>
        <p:nvSpPr>
          <p:cNvPr id="67" name="Brödtext nivå ett…"/>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buClrTx/>
              <a:defRPr sz="3800"/>
            </a:lvl1pPr>
            <a:lvl2pPr marL="1117600" indent="-558800">
              <a:spcBef>
                <a:spcPts val="4500"/>
              </a:spcBef>
              <a:buClrTx/>
              <a:defRPr sz="3800"/>
            </a:lvl2pPr>
            <a:lvl3pPr marL="1676400" indent="-558800">
              <a:spcBef>
                <a:spcPts val="4500"/>
              </a:spcBef>
              <a:buClrTx/>
              <a:defRPr sz="3800"/>
            </a:lvl3pPr>
            <a:lvl4pPr marL="2235200" indent="-558800">
              <a:spcBef>
                <a:spcPts val="4500"/>
              </a:spcBef>
              <a:buClrTx/>
              <a:defRPr sz="3800"/>
            </a:lvl4pPr>
            <a:lvl5pPr marL="2794000" indent="-558800">
              <a:spcBef>
                <a:spcPts val="4500"/>
              </a:spcBef>
              <a:buClrTx/>
              <a:defRPr sz="3800"/>
            </a:lvl5pPr>
          </a:lstStyle>
          <a:p>
            <a:r>
              <a:t>Brödtext nivå ett</a:t>
            </a:r>
          </a:p>
          <a:p>
            <a:pPr lvl="1"/>
            <a:r>
              <a:t>Brödtext nivå två</a:t>
            </a:r>
          </a:p>
          <a:p>
            <a:pPr lvl="2"/>
            <a:r>
              <a:t>Brödtext nivå tre</a:t>
            </a:r>
          </a:p>
          <a:p>
            <a:pPr lvl="3"/>
            <a:r>
              <a:t>Brödtext nivå fyra</a:t>
            </a:r>
          </a:p>
          <a:p>
            <a:pPr lvl="4"/>
            <a:r>
              <a:t>Brödtext nivå fem</a:t>
            </a:r>
          </a:p>
        </p:txBody>
      </p:sp>
      <p:sp>
        <p:nvSpPr>
          <p:cNvPr id="68"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rödtext nivå ett…"/>
          <p:cNvSpPr txBox="1">
            <a:spLocks noGrp="1"/>
          </p:cNvSpPr>
          <p:nvPr>
            <p:ph type="body" idx="1"/>
          </p:nvPr>
        </p:nvSpPr>
        <p:spPr>
          <a:xfrm>
            <a:off x="1689100" y="1778000"/>
            <a:ext cx="21005800" cy="10160000"/>
          </a:xfrm>
          <a:prstGeom prst="rect">
            <a:avLst/>
          </a:prstGeom>
        </p:spPr>
        <p:txBody>
          <a:bodyPr/>
          <a:lstStyle>
            <a:lvl1pPr>
              <a:buClrTx/>
            </a:lvl1pPr>
            <a:lvl2pPr>
              <a:buClrTx/>
            </a:lvl2pPr>
            <a:lvl3pPr>
              <a:buClrTx/>
            </a:lvl3pPr>
            <a:lvl4pPr>
              <a:buClrTx/>
            </a:lvl4pPr>
            <a:lvl5pPr>
              <a:buClrTx/>
            </a:lvl5pPr>
          </a:lstStyle>
          <a:p>
            <a:r>
              <a:t>Brödtext nivå ett</a:t>
            </a:r>
          </a:p>
          <a:p>
            <a:pPr lvl="1"/>
            <a:r>
              <a:t>Brödtext nivå två</a:t>
            </a:r>
          </a:p>
          <a:p>
            <a:pPr lvl="2"/>
            <a:r>
              <a:t>Brödtext nivå tre</a:t>
            </a:r>
          </a:p>
          <a:p>
            <a:pPr lvl="3"/>
            <a:r>
              <a:t>Brödtext nivå fyra</a:t>
            </a:r>
          </a:p>
          <a:p>
            <a:pPr lvl="4"/>
            <a:r>
              <a:t>Brödtext nivå fem</a:t>
            </a:r>
          </a:p>
        </p:txBody>
      </p:sp>
      <p:sp>
        <p:nvSpPr>
          <p:cNvPr id="76"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Bild"/>
          <p:cNvSpPr>
            <a:spLocks noGrp="1"/>
          </p:cNvSpPr>
          <p:nvPr>
            <p:ph type="pic" sz="quarter" idx="13"/>
          </p:nvPr>
        </p:nvSpPr>
        <p:spPr>
          <a:xfrm>
            <a:off x="15290800" y="6870700"/>
            <a:ext cx="8343900" cy="5562600"/>
          </a:xfrm>
          <a:prstGeom prst="rect">
            <a:avLst/>
          </a:prstGeom>
        </p:spPr>
        <p:txBody>
          <a:bodyPr lIns="91439" tIns="45719" rIns="91439" bIns="45719" anchor="t">
            <a:noAutofit/>
          </a:bodyPr>
          <a:lstStyle/>
          <a:p>
            <a:endParaRPr/>
          </a:p>
        </p:txBody>
      </p:sp>
      <p:sp>
        <p:nvSpPr>
          <p:cNvPr id="84" name="Bild"/>
          <p:cNvSpPr>
            <a:spLocks noGrp="1"/>
          </p:cNvSpPr>
          <p:nvPr>
            <p:ph type="pic" sz="quarter" idx="14"/>
          </p:nvPr>
        </p:nvSpPr>
        <p:spPr>
          <a:xfrm>
            <a:off x="15316200" y="952500"/>
            <a:ext cx="8305800" cy="5537200"/>
          </a:xfrm>
          <a:prstGeom prst="rect">
            <a:avLst/>
          </a:prstGeom>
        </p:spPr>
        <p:txBody>
          <a:bodyPr lIns="91439" tIns="45719" rIns="91439" bIns="45719" anchor="t">
            <a:noAutofit/>
          </a:bodyPr>
          <a:lstStyle/>
          <a:p>
            <a:endParaRPr/>
          </a:p>
        </p:txBody>
      </p:sp>
      <p:sp>
        <p:nvSpPr>
          <p:cNvPr id="85" name="Bild"/>
          <p:cNvSpPr>
            <a:spLocks noGrp="1"/>
          </p:cNvSpPr>
          <p:nvPr>
            <p:ph type="pic" idx="15"/>
          </p:nvPr>
        </p:nvSpPr>
        <p:spPr>
          <a:xfrm>
            <a:off x="-1739900" y="-258233"/>
            <a:ext cx="20065999" cy="13377332"/>
          </a:xfrm>
          <a:prstGeom prst="rect">
            <a:avLst/>
          </a:prstGeom>
        </p:spPr>
        <p:txBody>
          <a:bodyPr lIns="91439" tIns="45719" rIns="91439" bIns="45719" anchor="t">
            <a:noAutofit/>
          </a:bodyPr>
          <a:lstStyle/>
          <a:p>
            <a:endParaRPr/>
          </a:p>
        </p:txBody>
      </p:sp>
      <p:sp>
        <p:nvSpPr>
          <p:cNvPr id="86"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ClrTx/>
              <a:buSzTx/>
              <a:buNone/>
              <a:defRPr sz="3200" i="1"/>
            </a:lvl1pPr>
          </a:lstStyle>
          <a:p>
            <a:r>
              <a:t>–Johnny Appleseed</a:t>
            </a:r>
          </a:p>
        </p:txBody>
      </p:sp>
      <p:sp>
        <p:nvSpPr>
          <p:cNvPr id="94" name="“Type a quote here.”"/>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ClrTx/>
              <a:buSzTx/>
              <a:buNone/>
              <a:defRPr>
                <a:latin typeface="+mn-lt"/>
                <a:ea typeface="+mn-ea"/>
                <a:cs typeface="+mn-cs"/>
                <a:sym typeface="Helvetica Neue Medium"/>
              </a:defRPr>
            </a:lvl1pPr>
          </a:lstStyle>
          <a:p>
            <a:r>
              <a:t>“Type a quote here.” </a:t>
            </a:r>
          </a:p>
        </p:txBody>
      </p:sp>
      <p:sp>
        <p:nvSpPr>
          <p:cNvPr id="95" name="Diabildsnumm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Titeltext</a:t>
            </a:r>
          </a:p>
        </p:txBody>
      </p:sp>
      <p:sp>
        <p:nvSpPr>
          <p:cNvPr id="3" name="Brödtext nivå ett…"/>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Brödtext nivå ett</a:t>
            </a:r>
          </a:p>
          <a:p>
            <a:pPr lvl="1"/>
            <a:r>
              <a:t>Brödtext nivå två</a:t>
            </a:r>
          </a:p>
          <a:p>
            <a:pPr lvl="2"/>
            <a:r>
              <a:t>Brödtext nivå tre</a:t>
            </a:r>
          </a:p>
          <a:p>
            <a:pPr lvl="3"/>
            <a:r>
              <a:t>Brödtext nivå fyra</a:t>
            </a:r>
          </a:p>
          <a:p>
            <a:pPr lvl="4"/>
            <a:r>
              <a:t>Brödtext nivå fem</a:t>
            </a:r>
          </a:p>
        </p:txBody>
      </p:sp>
      <p:sp>
        <p:nvSpPr>
          <p:cNvPr id="4" name="Diabildsnumm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1pPr>
      <a:lvl2pPr marL="0" marR="0" indent="2286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2pPr>
      <a:lvl3pPr marL="0" marR="0" indent="4572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3pPr>
      <a:lvl4pPr marL="0" marR="0" indent="6858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4pPr>
      <a:lvl5pPr marL="0" marR="0" indent="9144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5pPr>
      <a:lvl6pPr marL="0" marR="0" indent="11430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6pPr>
      <a:lvl7pPr marL="0" marR="0" indent="13716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7pPr>
      <a:lvl8pPr marL="0" marR="0" indent="16002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8pPr>
      <a:lvl9pPr marL="0" marR="0" indent="1828800" algn="ctr" defTabSz="825500" rtl="0" latinLnBrk="0">
        <a:lnSpc>
          <a:spcPct val="100000"/>
        </a:lnSpc>
        <a:spcBef>
          <a:spcPts val="0"/>
        </a:spcBef>
        <a:spcAft>
          <a:spcPts val="0"/>
        </a:spcAft>
        <a:buClrTx/>
        <a:buSzTx/>
        <a:buFontTx/>
        <a:buNone/>
        <a:tabLst/>
        <a:defRPr sz="11200" b="0" i="0" u="none" strike="noStrike" cap="none" spc="0" baseline="0">
          <a:solidFill>
            <a:srgbClr val="FFFFFF"/>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
          <a:srgbClr val="FFFFFF"/>
        </a:buClr>
        <a:buSzPct val="125000"/>
        <a:buFontTx/>
        <a:buChar char="•"/>
        <a:tabLst/>
        <a:defRPr sz="4800" b="0" i="0" u="none" strike="noStrike" cap="none" spc="0" baseline="0">
          <a:solidFill>
            <a:srgbClr val="FFFFFF"/>
          </a:solidFill>
          <a:uFillTx/>
          <a:latin typeface="Helvetica Neue"/>
          <a:ea typeface="Helvetica Neue"/>
          <a:cs typeface="Helvetica Neue"/>
          <a:sym typeface="Helvetica Neue"/>
        </a:defRPr>
      </a:lvl9pPr>
    </p:bodyStyle>
    <p:otherStyle>
      <a:lvl1pPr marL="0" marR="0" indent="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1pPr>
      <a:lvl2pPr marL="0" marR="0" indent="228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2pPr>
      <a:lvl3pPr marL="0" marR="0" indent="457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3pPr>
      <a:lvl4pPr marL="0" marR="0" indent="685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4pPr>
      <a:lvl5pPr marL="0" marR="0" indent="9144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5pPr>
      <a:lvl6pPr marL="0" marR="0" indent="11430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6pPr>
      <a:lvl7pPr marL="0" marR="0" indent="13716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7pPr>
      <a:lvl8pPr marL="0" marR="0" indent="16002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8pPr>
      <a:lvl9pPr marL="0" marR="0" indent="1828800" algn="ctr" defTabSz="8255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hyperlink" Target="https://kartor.skogsstyrelsen.se/kartor/?startapp=skador&amp;x=7140041.9537&amp;y=721383.4952&amp;scale=24982.690656000006&amp;bg=Markfuktighet" TargetMode="External"/><Relationship Id="rId3" Type="http://schemas.openxmlformats.org/officeDocument/2006/relationships/image" Target="../media/image1.png"/><Relationship Id="rId7" Type="http://schemas.openxmlformats.org/officeDocument/2006/relationships/hyperlink" Target="http://gis.swedgeo.se/rasskrederosion/?layerParam=%5b%22Topografisk%20(gr%C3%A5skala)%22,%22Fastmark%20%5bSGU%5d%22,%22Sl%C3%A4nter%20-%20Omr%C3%A5de%20som%20kan%20p%C3%A5verkas%20vid%20ras%22,%22Angr%C3%A4nsande%20sl%C3%A4nter%20med%20kraftig%20lutning%22,%22Instabila%20sl%C3%A4nter%20-%20Mycket%20kraftig%20lutning%22,%22Ravinformation%20-%20M%C3%B6jlig%20ravinformation%22,%22Ravinformation%20-%20Vattendrag%20i%20anslutning%22,%22Sp%C3%A5r%20av%20jordskred%20(skred%C3%A4rr)%20%5bSGU%5d%22,%22Raviner%20%5bSGU%5d%22,%22%C3%96versv%C3%A4mningskarterade%20vattendrag,%20%C3%B6versikt%22,%22100-%C3%A5rsfl%C3%B6de%20(Klimatanpassat%20fl%C3%B6de%20f%C3%B6r%20slutet%20av%20seklet)%22,%22100-%C3%A5rsfl%C3%B6de,%20%C3%B6versiktlig%20kartering%22,%22200-%C3%A5rsfl%C3%B6de%20(Klimatanpassat%20fl%C3%B6de%20f%C3%B6r%20slutet%20av%20seklet)%22,%22Ber%C3%A4knat%20h%C3%B6gsta%20fl%C3%B6de%22,%22Ber%C3%A4knat%20h%C3%B6gsta%20fl%C3%B6de,%20%C3%B6versiktlig%20kartering%22,%22Kommungr%C3%A4nser%20(ur%20%C3%96versiktskartan)%22,%22Intr%C3%A4ffade%20skred,%20ras%20och%20%C3%B6vriga%20jordr%C3%B6relser%20%5bSGI%5d%22%5d&amp;zoomParam=6&amp;coordinatesParam=%5b720477.3921762712,7086613.406444651,757661.4718562711,7108201.45270465%5d"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6" Type="http://schemas.openxmlformats.org/officeDocument/2006/relationships/hyperlink" Target="http://gis.swedgeo.se/rasskrederosion/?layerParam=%5b%22Topografisk%20(gr%C3%A5skala)%22,%22Fastmark%20%5bSGU%5d%22,%22Sl%C3%A4nter%20-%20Omr%C3%A5de%20som%20kan%20p%C3%A5verkas%20vid%20ras%22,%22Angr%C3%A4nsande%20sl%C3%A4nter%20med%20kraftig%20lutning%22,%22Instabila%20sl%C3%A4nter%20-%20Mycket%20kraftig%20lutning%22,%22Ravinformation%20-%20M%C3%B6jlig%20ravinformation%22,%22Ravinformation%20-%20Vattendrag%20i%20anslutning%22,%22Sp%C3%A5r%20av%20jordskred%20(skred%C3%A4rr)%20%5bSGU%5d%22,%22Raviner%20%5bSGU%5d%22,%22%C3%96versv%C3%A4mningskarterade%20vattendrag,%20%C3%B6versikt%22,%22100-%C3%A5rsfl%C3%B6de%20(Klimatanpassat%20fl%C3%B6de%20f%C3%B6r%20slutet%20av%20seklet)%22,%22100-%C3%A5rsfl%C3%B6de,%20%C3%B6versiktlig%20kartering%22,%22200-%C3%A5rsfl%C3%B6de%20(Klimatanpassat%20fl%C3%B6de%20f%C3%B6r%20slutet%20av%20seklet)%22,%22Ber%C3%A4knat%20h%C3%B6gsta%20fl%C3%B6de%22,%22Ber%C3%A4knat%20h%C3%B6gsta%20fl%C3%B6de,%20%C3%B6versiktlig%20kartering%22,%22Kommungr%C3%A4nser%20(ur%20%C3%96versiktskartan)%22,%22Intr%C3%A4ffade%20skred,%20ras%20och%20%C3%B6vriga%20jordr%C3%B6relser%20%5bSGI%5d%22%5d&amp;zoomParam=7&amp;coordinatesParam=%5b732835.3707236111,7104786.543758471,751427.4079076111,7115580.56534647%5d" TargetMode="External"/><Relationship Id="rId5" Type="http://schemas.openxmlformats.org/officeDocument/2006/relationships/hyperlink" Target="https://www.smhi.se/klimat/framtidens-klimat/klimatscenarier/sweden/basin/savaran-tavlean-umealven-hornan-och-orealven/rcp85/year/temperature" TargetMode="External"/><Relationship Id="rId10" Type="http://schemas.openxmlformats.org/officeDocument/2006/relationships/image" Target="../media/image2.png"/><Relationship Id="rId4" Type="http://schemas.openxmlformats.org/officeDocument/2006/relationships/hyperlink" Target="http://klimatanpassning.se/" TargetMode="External"/><Relationship Id="rId9" Type="http://schemas.openxmlformats.org/officeDocument/2006/relationships/hyperlink" Target="https://www.lansstyrelsen.se/download/18.570d3e071634a1456082f7/1526069042975/Fakta%202016-7%20Checklista%20klimatanpassning%20i%20fysisk%20planering.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2.png"/><Relationship Id="rId4" Type="http://schemas.openxmlformats.org/officeDocument/2006/relationships/hyperlink" Target="https://www.smhi.se/kunskapsbanken/klimat/klimatmodeller-och-scenarier/rcp-er-den-nya-generationen-klimatscenarier-1.32914"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hyperlink" Target="http://klimatanpassning.se/hur-klimatet-forandras/klimateffekter/grundvatten-1.21296" TargetMode="External"/><Relationship Id="rId13" Type="http://schemas.openxmlformats.org/officeDocument/2006/relationships/hyperlink" Target="http://klimatanpassning.se/hur-klimatet-forandras/klimateffekter/nollgenomgangar-1.21289" TargetMode="External"/><Relationship Id="rId3" Type="http://schemas.openxmlformats.org/officeDocument/2006/relationships/image" Target="../media/image1.png"/><Relationship Id="rId7" Type="http://schemas.openxmlformats.org/officeDocument/2006/relationships/hyperlink" Target="http://klimatanpassning.se/hur-klimatet-forandras/klimateffekter/vattenstand-1.21313" TargetMode="External"/><Relationship Id="rId12"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hyperlink" Target="http://klimatanpassning.se/hur-klimatet-forandras/klimateffekter/nederbord-1.21297" TargetMode="External"/><Relationship Id="rId11" Type="http://schemas.openxmlformats.org/officeDocument/2006/relationships/hyperlink" Target="http://klimatanpassning.se/hur-klimatet-forandras/klimateffekter/floden-1.21316" TargetMode="External"/><Relationship Id="rId5" Type="http://schemas.openxmlformats.org/officeDocument/2006/relationships/hyperlink" Target="http://klimatanpassning.se/hur-klimatet-forandras/klimateffekter/erosion-1.149364" TargetMode="External"/><Relationship Id="rId10" Type="http://schemas.openxmlformats.org/officeDocument/2006/relationships/hyperlink" Target="http://klimatanpassning.se/hur-klimatet-forandras/klimateffekter/oversvamning-1.21324" TargetMode="External"/><Relationship Id="rId4" Type="http://schemas.openxmlformats.org/officeDocument/2006/relationships/hyperlink" Target="http://klimatanpassning.se/hur-klimatet-forandras/klimateffekter/brand-1.21286" TargetMode="External"/><Relationship Id="rId9" Type="http://schemas.openxmlformats.org/officeDocument/2006/relationships/hyperlink" Target="http://klimatanpassning.se/hur-klimatet-forandras/klimateffekter/torka-1.212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RUBRIK I VERSALER…"/>
          <p:cNvSpPr txBox="1"/>
          <p:nvPr/>
        </p:nvSpPr>
        <p:spPr>
          <a:xfrm>
            <a:off x="1449117" y="1663836"/>
            <a:ext cx="11149068" cy="800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Klimatanpassning</a:t>
            </a:r>
            <a:endParaRPr sz="5400" dirty="0">
              <a:solidFill>
                <a:schemeClr val="tx1"/>
              </a:solidFill>
            </a:endParaRPr>
          </a:p>
        </p:txBody>
      </p:sp>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grpSp>
        <p:nvGrpSpPr>
          <p:cNvPr id="16" name="Grupp 15"/>
          <p:cNvGrpSpPr/>
          <p:nvPr/>
        </p:nvGrpSpPr>
        <p:grpSpPr>
          <a:xfrm>
            <a:off x="-4724785" y="11543681"/>
            <a:ext cx="33246842" cy="4703769"/>
            <a:chOff x="3275937" y="8019166"/>
            <a:chExt cx="14677212" cy="3033269"/>
          </a:xfrm>
        </p:grpSpPr>
        <p:sp>
          <p:nvSpPr>
            <p:cNvPr id="4" name="Frihandsfigur 3"/>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5" name="Frihandsfigur 4"/>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6" name="Frihandsfigur 5"/>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7" name="Frihandsfigur 6"/>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8" name="Frihandsfigur 7"/>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0" name="Frihandsfigur 9"/>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1" name="Frihandsfigur 10"/>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2" name="Frihandsfigur 11"/>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3" name="Frihandsfigur 12"/>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4" name="Frihandsfigur 13"/>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
        <p:nvSpPr>
          <p:cNvPr id="20" name="RUBRIK I VERSALER…"/>
          <p:cNvSpPr txBox="1"/>
          <p:nvPr/>
        </p:nvSpPr>
        <p:spPr>
          <a:xfrm>
            <a:off x="1449117" y="2579650"/>
            <a:ext cx="14721325"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5400" b="0" dirty="0">
                <a:solidFill>
                  <a:schemeClr val="tx1"/>
                </a:solidFill>
              </a:rPr>
              <a:t>Stöd för klimatanpassning av ledinfrastruktur</a:t>
            </a:r>
            <a:endParaRPr sz="3600" b="0" dirty="0">
              <a:solidFill>
                <a:schemeClr val="tx1"/>
              </a:solidFill>
            </a:endParaRPr>
          </a:p>
        </p:txBody>
      </p:sp>
      <p:pic>
        <p:nvPicPr>
          <p:cNvPr id="2" name="Bildobjekt 1"/>
          <p:cNvPicPr>
            <a:picLocks noChangeAspect="1"/>
          </p:cNvPicPr>
          <p:nvPr/>
        </p:nvPicPr>
        <p:blipFill>
          <a:blip r:embed="rId4"/>
          <a:stretch>
            <a:fillRect/>
          </a:stretch>
        </p:blipFill>
        <p:spPr>
          <a:xfrm>
            <a:off x="21822362" y="301761"/>
            <a:ext cx="2152650" cy="136207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grpSp>
        <p:nvGrpSpPr>
          <p:cNvPr id="16" name="Grupp 15"/>
          <p:cNvGrpSpPr/>
          <p:nvPr/>
        </p:nvGrpSpPr>
        <p:grpSpPr>
          <a:xfrm rot="16200000">
            <a:off x="6556776" y="2543013"/>
            <a:ext cx="33246842" cy="4703769"/>
            <a:chOff x="3275937" y="8019166"/>
            <a:chExt cx="14677212" cy="3033269"/>
          </a:xfrm>
        </p:grpSpPr>
        <p:sp>
          <p:nvSpPr>
            <p:cNvPr id="4" name="Frihandsfigur 3"/>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5" name="Frihandsfigur 4"/>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6" name="Frihandsfigur 5"/>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7" name="Frihandsfigur 6"/>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8" name="Frihandsfigur 7"/>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0" name="Frihandsfigur 9"/>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1" name="Frihandsfigur 10"/>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2" name="Frihandsfigur 11"/>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3" name="Frihandsfigur 12"/>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4" name="Frihandsfigur 13"/>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
        <p:nvSpPr>
          <p:cNvPr id="35" name="RUBRIK I VERSALER…"/>
          <p:cNvSpPr txBox="1"/>
          <p:nvPr/>
        </p:nvSpPr>
        <p:spPr>
          <a:xfrm>
            <a:off x="1449117" y="1663836"/>
            <a:ext cx="11149068"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Analysfrågor</a:t>
            </a:r>
            <a:endParaRPr sz="5400" dirty="0">
              <a:solidFill>
                <a:schemeClr val="tx1"/>
              </a:solidFill>
            </a:endParaRPr>
          </a:p>
        </p:txBody>
      </p:sp>
      <p:sp>
        <p:nvSpPr>
          <p:cNvPr id="23" name="RUBRIK I VERSALER…"/>
          <p:cNvSpPr txBox="1"/>
          <p:nvPr/>
        </p:nvSpPr>
        <p:spPr>
          <a:xfrm>
            <a:off x="1449117" y="2870002"/>
            <a:ext cx="18566036" cy="86081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Hur har tidigare väderhändelser påverkat området?</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Hur ser terrängen ut? Platå, sluttning, dike? Hur kommer vattnet att flöda?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Är det ett topografiskt instängt område?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Hur förändras marken och området vid maximalt vårflöde?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Finns det vattendrag? Finns det risk för översvämning?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Hur är underlaget? Fast eller löst?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Hur ser vädret och platsen ut under olika årstider?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Finns det andra byggnadsverk eller ledinfrastruktur? Hur har de hanterat olika väder?</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Finns det stående vatten i anslutning till leden?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Finns det områden med värmeöar? </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Finns det risk för stigande havsnivå?</a:t>
            </a:r>
          </a:p>
          <a:p>
            <a:pPr marL="342900" indent="-342900" algn="l" defTabSz="484094">
              <a:buFont typeface="Arial" panose="020B0604020202020204" pitchFamily="34" charset="0"/>
              <a:buChar char="•"/>
              <a:tabLst>
                <a:tab pos="2540000" algn="l"/>
              </a:tabLst>
              <a:defRPr sz="5800">
                <a:solidFill>
                  <a:srgbClr val="000000"/>
                </a:solidFill>
                <a:latin typeface="Helvetica"/>
                <a:ea typeface="Helvetica"/>
                <a:cs typeface="Helvetica"/>
                <a:sym typeface="Helvetica"/>
              </a:defRPr>
            </a:pPr>
            <a:r>
              <a:rPr lang="sv-SE" sz="4000" b="0" dirty="0">
                <a:solidFill>
                  <a:schemeClr val="tx1"/>
                </a:solidFill>
              </a:rPr>
              <a:t>Finns det risk för ras, skred eller erosion? Finns det stabiliserande vegetation eller är det öppet? </a:t>
            </a:r>
          </a:p>
        </p:txBody>
      </p:sp>
      <p:pic>
        <p:nvPicPr>
          <p:cNvPr id="17" name="Bildobjekt 16"/>
          <p:cNvPicPr>
            <a:picLocks noChangeAspect="1"/>
          </p:cNvPicPr>
          <p:nvPr/>
        </p:nvPicPr>
        <p:blipFill>
          <a:blip r:embed="rId4">
            <a:clrChange>
              <a:clrFrom>
                <a:srgbClr val="FFFFFF"/>
              </a:clrFrom>
              <a:clrTo>
                <a:srgbClr val="FFFFFF">
                  <a:alpha val="0"/>
                </a:srgbClr>
              </a:clrTo>
            </a:clrChange>
          </a:blip>
          <a:stretch>
            <a:fillRect/>
          </a:stretch>
        </p:blipFill>
        <p:spPr>
          <a:xfrm>
            <a:off x="21822362" y="301761"/>
            <a:ext cx="2152650" cy="1362075"/>
          </a:xfrm>
          <a:prstGeom prst="rect">
            <a:avLst/>
          </a:prstGeom>
        </p:spPr>
      </p:pic>
    </p:spTree>
    <p:extLst>
      <p:ext uri="{BB962C8B-B14F-4D97-AF65-F5344CB8AC3E}">
        <p14:creationId xmlns:p14="http://schemas.microsoft.com/office/powerpoint/2010/main" val="2393366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grpSp>
        <p:nvGrpSpPr>
          <p:cNvPr id="16" name="Grupp 15"/>
          <p:cNvGrpSpPr/>
          <p:nvPr/>
        </p:nvGrpSpPr>
        <p:grpSpPr>
          <a:xfrm rot="16200000">
            <a:off x="6556776" y="2543013"/>
            <a:ext cx="33246842" cy="4703769"/>
            <a:chOff x="3275937" y="8019166"/>
            <a:chExt cx="14677212" cy="3033269"/>
          </a:xfrm>
        </p:grpSpPr>
        <p:sp>
          <p:nvSpPr>
            <p:cNvPr id="4" name="Frihandsfigur 3"/>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5" name="Frihandsfigur 4"/>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6" name="Frihandsfigur 5"/>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7" name="Frihandsfigur 6"/>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8" name="Frihandsfigur 7"/>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0" name="Frihandsfigur 9"/>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1" name="Frihandsfigur 10"/>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2" name="Frihandsfigur 11"/>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3" name="Frihandsfigur 12"/>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4" name="Frihandsfigur 13"/>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
        <p:nvSpPr>
          <p:cNvPr id="35" name="RUBRIK I VERSALER…"/>
          <p:cNvSpPr txBox="1"/>
          <p:nvPr/>
        </p:nvSpPr>
        <p:spPr>
          <a:xfrm>
            <a:off x="1449117" y="1663836"/>
            <a:ext cx="11149068"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Resurser</a:t>
            </a:r>
            <a:endParaRPr sz="5400" dirty="0">
              <a:solidFill>
                <a:schemeClr val="tx1"/>
              </a:solidFill>
            </a:endParaRPr>
          </a:p>
        </p:txBody>
      </p:sp>
      <p:grpSp>
        <p:nvGrpSpPr>
          <p:cNvPr id="17" name="Grupp 16"/>
          <p:cNvGrpSpPr/>
          <p:nvPr/>
        </p:nvGrpSpPr>
        <p:grpSpPr>
          <a:xfrm>
            <a:off x="1449116" y="2637425"/>
            <a:ext cx="12850207" cy="1329408"/>
            <a:chOff x="1399376" y="2566173"/>
            <a:chExt cx="12850207" cy="1329408"/>
          </a:xfrm>
        </p:grpSpPr>
        <p:sp>
          <p:nvSpPr>
            <p:cNvPr id="15" name="Rektangel 14">
              <a:hlinkClick r:id="rId4"/>
            </p:cNvPr>
            <p:cNvSpPr/>
            <p:nvPr/>
          </p:nvSpPr>
          <p:spPr>
            <a:xfrm>
              <a:off x="1399376" y="2566173"/>
              <a:ext cx="12850207" cy="1236165"/>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3" name="RUBRIK I VERSALER…">
              <a:hlinkClick r:id="rId4"/>
            </p:cNvPr>
            <p:cNvSpPr txBox="1"/>
            <p:nvPr/>
          </p:nvSpPr>
          <p:spPr>
            <a:xfrm>
              <a:off x="1703361" y="2659416"/>
              <a:ext cx="8794426"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bg1"/>
                  </a:solidFill>
                </a:rPr>
                <a:t>Samlade resurser </a:t>
              </a:r>
              <a:endParaRPr lang="sv-SE" sz="4400" b="0" dirty="0">
                <a:solidFill>
                  <a:schemeClr val="bg1"/>
                </a:solidFill>
              </a:endParaRPr>
            </a:p>
          </p:txBody>
        </p:sp>
      </p:grpSp>
      <p:sp>
        <p:nvSpPr>
          <p:cNvPr id="19" name="Rektangel 18"/>
          <p:cNvSpPr/>
          <p:nvPr/>
        </p:nvSpPr>
        <p:spPr>
          <a:xfrm>
            <a:off x="1378921" y="3906806"/>
            <a:ext cx="2300630" cy="553998"/>
          </a:xfrm>
          <a:prstGeom prst="rect">
            <a:avLst/>
          </a:prstGeom>
        </p:spPr>
        <p:txBody>
          <a:bodyPr wrap="none">
            <a:spAutoFit/>
          </a:bodyPr>
          <a:lstStyle/>
          <a:p>
            <a:pPr algn="l"/>
            <a:r>
              <a:rPr lang="sv-SE" dirty="0">
                <a:solidFill>
                  <a:schemeClr val="tx1"/>
                </a:solidFill>
              </a:rPr>
              <a:t>Källa: SMHI</a:t>
            </a:r>
          </a:p>
        </p:txBody>
      </p:sp>
      <p:grpSp>
        <p:nvGrpSpPr>
          <p:cNvPr id="42" name="Grupp 41"/>
          <p:cNvGrpSpPr/>
          <p:nvPr/>
        </p:nvGrpSpPr>
        <p:grpSpPr>
          <a:xfrm>
            <a:off x="1449116" y="4788482"/>
            <a:ext cx="12850207" cy="1329408"/>
            <a:chOff x="1399376" y="2566173"/>
            <a:chExt cx="12850207" cy="1329408"/>
          </a:xfrm>
        </p:grpSpPr>
        <p:sp>
          <p:nvSpPr>
            <p:cNvPr id="43" name="Rektangel 42">
              <a:hlinkClick r:id="rId5"/>
            </p:cNvPr>
            <p:cNvSpPr/>
            <p:nvPr/>
          </p:nvSpPr>
          <p:spPr>
            <a:xfrm>
              <a:off x="1399376" y="2566173"/>
              <a:ext cx="12850207" cy="1236165"/>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5" name="RUBRIK I VERSALER…">
              <a:hlinkClick r:id="rId5"/>
            </p:cNvPr>
            <p:cNvSpPr txBox="1"/>
            <p:nvPr/>
          </p:nvSpPr>
          <p:spPr>
            <a:xfrm>
              <a:off x="1703360" y="2659416"/>
              <a:ext cx="10368799"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bg1"/>
                  </a:solidFill>
                </a:rPr>
                <a:t>Klimat- &amp; väderscenarier</a:t>
              </a:r>
              <a:endParaRPr lang="sv-SE" sz="4400" b="0" dirty="0">
                <a:solidFill>
                  <a:schemeClr val="bg1"/>
                </a:solidFill>
              </a:endParaRPr>
            </a:p>
          </p:txBody>
        </p:sp>
      </p:grpSp>
      <p:sp>
        <p:nvSpPr>
          <p:cNvPr id="46" name="Rektangel 45"/>
          <p:cNvSpPr/>
          <p:nvPr/>
        </p:nvSpPr>
        <p:spPr>
          <a:xfrm>
            <a:off x="1378921" y="6057863"/>
            <a:ext cx="2300630" cy="553998"/>
          </a:xfrm>
          <a:prstGeom prst="rect">
            <a:avLst/>
          </a:prstGeom>
        </p:spPr>
        <p:txBody>
          <a:bodyPr wrap="none">
            <a:spAutoFit/>
          </a:bodyPr>
          <a:lstStyle/>
          <a:p>
            <a:pPr algn="l"/>
            <a:r>
              <a:rPr lang="sv-SE" dirty="0">
                <a:solidFill>
                  <a:schemeClr val="tx1"/>
                </a:solidFill>
              </a:rPr>
              <a:t>Källa: SMHI</a:t>
            </a:r>
          </a:p>
        </p:txBody>
      </p:sp>
      <p:grpSp>
        <p:nvGrpSpPr>
          <p:cNvPr id="51" name="Grupp 50"/>
          <p:cNvGrpSpPr/>
          <p:nvPr/>
        </p:nvGrpSpPr>
        <p:grpSpPr>
          <a:xfrm>
            <a:off x="1449116" y="6879512"/>
            <a:ext cx="12850207" cy="1329408"/>
            <a:chOff x="1399376" y="2566173"/>
            <a:chExt cx="12850207" cy="1329408"/>
          </a:xfrm>
        </p:grpSpPr>
        <p:sp>
          <p:nvSpPr>
            <p:cNvPr id="52" name="Rektangel 51">
              <a:hlinkClick r:id="rId6"/>
            </p:cNvPr>
            <p:cNvSpPr/>
            <p:nvPr/>
          </p:nvSpPr>
          <p:spPr>
            <a:xfrm>
              <a:off x="1399376" y="2566173"/>
              <a:ext cx="12850207" cy="1236165"/>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53" name="RUBRIK I VERSALER…">
              <a:hlinkClick r:id="rId7"/>
            </p:cNvPr>
            <p:cNvSpPr txBox="1"/>
            <p:nvPr/>
          </p:nvSpPr>
          <p:spPr>
            <a:xfrm>
              <a:off x="1703360" y="2659416"/>
              <a:ext cx="1238790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bg1"/>
                  </a:solidFill>
                </a:rPr>
                <a:t>Karta över vatten- och </a:t>
              </a:r>
              <a:r>
                <a:rPr lang="sv-SE" sz="6600" b="0" dirty="0" err="1">
                  <a:solidFill>
                    <a:schemeClr val="bg1"/>
                  </a:solidFill>
                </a:rPr>
                <a:t>skredomr</a:t>
              </a:r>
              <a:r>
                <a:rPr lang="sv-SE" sz="6600" b="0" dirty="0">
                  <a:solidFill>
                    <a:schemeClr val="bg1"/>
                  </a:solidFill>
                </a:rPr>
                <a:t>.</a:t>
              </a:r>
              <a:endParaRPr lang="sv-SE" sz="4400" b="0" dirty="0">
                <a:solidFill>
                  <a:schemeClr val="bg1"/>
                </a:solidFill>
              </a:endParaRPr>
            </a:p>
          </p:txBody>
        </p:sp>
      </p:grpSp>
      <p:sp>
        <p:nvSpPr>
          <p:cNvPr id="54" name="Rektangel 53"/>
          <p:cNvSpPr/>
          <p:nvPr/>
        </p:nvSpPr>
        <p:spPr>
          <a:xfrm>
            <a:off x="1456756" y="8145279"/>
            <a:ext cx="2002471" cy="553998"/>
          </a:xfrm>
          <a:prstGeom prst="rect">
            <a:avLst/>
          </a:prstGeom>
        </p:spPr>
        <p:txBody>
          <a:bodyPr wrap="none">
            <a:spAutoFit/>
          </a:bodyPr>
          <a:lstStyle/>
          <a:p>
            <a:pPr algn="l"/>
            <a:r>
              <a:rPr lang="sv-SE" dirty="0">
                <a:solidFill>
                  <a:schemeClr val="tx1"/>
                </a:solidFill>
              </a:rPr>
              <a:t>Källa: SGI</a:t>
            </a:r>
          </a:p>
        </p:txBody>
      </p:sp>
      <p:grpSp>
        <p:nvGrpSpPr>
          <p:cNvPr id="55" name="Grupp 54"/>
          <p:cNvGrpSpPr/>
          <p:nvPr/>
        </p:nvGrpSpPr>
        <p:grpSpPr>
          <a:xfrm>
            <a:off x="1449116" y="8961339"/>
            <a:ext cx="12850207" cy="1329408"/>
            <a:chOff x="1399376" y="2566173"/>
            <a:chExt cx="12850207" cy="1329408"/>
          </a:xfrm>
        </p:grpSpPr>
        <p:sp>
          <p:nvSpPr>
            <p:cNvPr id="56" name="Rektangel 55">
              <a:hlinkClick r:id="rId8"/>
            </p:cNvPr>
            <p:cNvSpPr/>
            <p:nvPr/>
          </p:nvSpPr>
          <p:spPr>
            <a:xfrm>
              <a:off x="1399376" y="2566173"/>
              <a:ext cx="12850207" cy="1236165"/>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67" name="RUBRIK I VERSALER…">
              <a:hlinkClick r:id="rId8"/>
            </p:cNvPr>
            <p:cNvSpPr txBox="1"/>
            <p:nvPr/>
          </p:nvSpPr>
          <p:spPr>
            <a:xfrm>
              <a:off x="1703360" y="2659416"/>
              <a:ext cx="12262445"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bg1"/>
                  </a:solidFill>
                </a:rPr>
                <a:t>Vattendrag och markfuktighet</a:t>
              </a:r>
              <a:endParaRPr lang="sv-SE" sz="4400" b="0" dirty="0">
                <a:solidFill>
                  <a:schemeClr val="bg1"/>
                </a:solidFill>
              </a:endParaRPr>
            </a:p>
          </p:txBody>
        </p:sp>
      </p:grpSp>
      <p:sp>
        <p:nvSpPr>
          <p:cNvPr id="68" name="Rektangel 67"/>
          <p:cNvSpPr/>
          <p:nvPr/>
        </p:nvSpPr>
        <p:spPr>
          <a:xfrm>
            <a:off x="1456756" y="10227106"/>
            <a:ext cx="4179349" cy="553998"/>
          </a:xfrm>
          <a:prstGeom prst="rect">
            <a:avLst/>
          </a:prstGeom>
        </p:spPr>
        <p:txBody>
          <a:bodyPr wrap="none">
            <a:spAutoFit/>
          </a:bodyPr>
          <a:lstStyle/>
          <a:p>
            <a:pPr algn="l"/>
            <a:r>
              <a:rPr lang="sv-SE" dirty="0">
                <a:solidFill>
                  <a:schemeClr val="tx1"/>
                </a:solidFill>
              </a:rPr>
              <a:t>Källa: Skogsstyrelsen</a:t>
            </a:r>
          </a:p>
        </p:txBody>
      </p:sp>
      <p:grpSp>
        <p:nvGrpSpPr>
          <p:cNvPr id="69" name="Grupp 68"/>
          <p:cNvGrpSpPr/>
          <p:nvPr/>
        </p:nvGrpSpPr>
        <p:grpSpPr>
          <a:xfrm>
            <a:off x="1457083" y="11040093"/>
            <a:ext cx="12850207" cy="1329408"/>
            <a:chOff x="1399376" y="2566173"/>
            <a:chExt cx="12850207" cy="1329408"/>
          </a:xfrm>
        </p:grpSpPr>
        <p:sp>
          <p:nvSpPr>
            <p:cNvPr id="70" name="Rektangel 69"/>
            <p:cNvSpPr/>
            <p:nvPr/>
          </p:nvSpPr>
          <p:spPr>
            <a:xfrm>
              <a:off x="1399376" y="2566173"/>
              <a:ext cx="12850207" cy="1236165"/>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71" name="RUBRIK I VERSALER…">
              <a:hlinkClick r:id="rId9"/>
            </p:cNvPr>
            <p:cNvSpPr txBox="1"/>
            <p:nvPr/>
          </p:nvSpPr>
          <p:spPr>
            <a:xfrm>
              <a:off x="1703360" y="2659416"/>
              <a:ext cx="12262445"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bg1"/>
                  </a:solidFill>
                </a:rPr>
                <a:t>Checklista för planering</a:t>
              </a:r>
              <a:endParaRPr lang="sv-SE" sz="4400" b="0" dirty="0">
                <a:solidFill>
                  <a:schemeClr val="bg1"/>
                </a:solidFill>
              </a:endParaRPr>
            </a:p>
          </p:txBody>
        </p:sp>
      </p:grpSp>
      <p:sp>
        <p:nvSpPr>
          <p:cNvPr id="72" name="Rektangel 71"/>
          <p:cNvSpPr/>
          <p:nvPr/>
        </p:nvSpPr>
        <p:spPr>
          <a:xfrm>
            <a:off x="1464723" y="12305860"/>
            <a:ext cx="4285147" cy="553998"/>
          </a:xfrm>
          <a:prstGeom prst="rect">
            <a:avLst/>
          </a:prstGeom>
        </p:spPr>
        <p:txBody>
          <a:bodyPr wrap="none">
            <a:spAutoFit/>
          </a:bodyPr>
          <a:lstStyle/>
          <a:p>
            <a:pPr algn="l"/>
            <a:r>
              <a:rPr lang="sv-SE" dirty="0">
                <a:solidFill>
                  <a:schemeClr val="tx1"/>
                </a:solidFill>
              </a:rPr>
              <a:t>Källa: Länsstyrelserna</a:t>
            </a:r>
          </a:p>
        </p:txBody>
      </p:sp>
      <p:sp>
        <p:nvSpPr>
          <p:cNvPr id="20" name="Rektangel 19"/>
          <p:cNvSpPr/>
          <p:nvPr/>
        </p:nvSpPr>
        <p:spPr>
          <a:xfrm>
            <a:off x="15488615" y="2637425"/>
            <a:ext cx="2163392" cy="9638833"/>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73" name="RUBRIK I VERSALER…"/>
          <p:cNvSpPr txBox="1"/>
          <p:nvPr/>
        </p:nvSpPr>
        <p:spPr>
          <a:xfrm rot="5400000">
            <a:off x="12636711" y="6642880"/>
            <a:ext cx="8794426"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bg1"/>
                </a:solidFill>
              </a:rPr>
              <a:t>Handlingsplan Klimatanpassning</a:t>
            </a:r>
            <a:endParaRPr lang="sv-SE" sz="4400" b="0" dirty="0">
              <a:solidFill>
                <a:schemeClr val="bg1"/>
              </a:solidFill>
            </a:endParaRPr>
          </a:p>
        </p:txBody>
      </p:sp>
      <p:sp>
        <p:nvSpPr>
          <p:cNvPr id="74" name="Rektangel 73"/>
          <p:cNvSpPr/>
          <p:nvPr/>
        </p:nvSpPr>
        <p:spPr>
          <a:xfrm>
            <a:off x="15482056" y="12369501"/>
            <a:ext cx="4593600" cy="1015663"/>
          </a:xfrm>
          <a:prstGeom prst="rect">
            <a:avLst/>
          </a:prstGeom>
        </p:spPr>
        <p:txBody>
          <a:bodyPr wrap="square">
            <a:spAutoFit/>
          </a:bodyPr>
          <a:lstStyle/>
          <a:p>
            <a:pPr algn="l"/>
            <a:r>
              <a:rPr lang="sv-SE" dirty="0">
                <a:solidFill>
                  <a:schemeClr val="tx1"/>
                </a:solidFill>
              </a:rPr>
              <a:t>Källa: Länsstyrelsen Västerbotten</a:t>
            </a:r>
          </a:p>
        </p:txBody>
      </p:sp>
      <p:pic>
        <p:nvPicPr>
          <p:cNvPr id="38" name="Bildobjekt 37"/>
          <p:cNvPicPr>
            <a:picLocks noChangeAspect="1"/>
          </p:cNvPicPr>
          <p:nvPr/>
        </p:nvPicPr>
        <p:blipFill>
          <a:blip r:embed="rId10">
            <a:clrChange>
              <a:clrFrom>
                <a:srgbClr val="FFFFFF"/>
              </a:clrFrom>
              <a:clrTo>
                <a:srgbClr val="FFFFFF">
                  <a:alpha val="0"/>
                </a:srgbClr>
              </a:clrTo>
            </a:clrChange>
          </a:blip>
          <a:stretch>
            <a:fillRect/>
          </a:stretch>
        </p:blipFill>
        <p:spPr>
          <a:xfrm>
            <a:off x="21822362" y="301761"/>
            <a:ext cx="2152650" cy="1362075"/>
          </a:xfrm>
          <a:prstGeom prst="rect">
            <a:avLst/>
          </a:prstGeom>
        </p:spPr>
      </p:pic>
    </p:spTree>
    <p:extLst>
      <p:ext uri="{BB962C8B-B14F-4D97-AF65-F5344CB8AC3E}">
        <p14:creationId xmlns:p14="http://schemas.microsoft.com/office/powerpoint/2010/main" val="671085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 name="RUBRIK I VERSALER…"/>
          <p:cNvSpPr txBox="1"/>
          <p:nvPr/>
        </p:nvSpPr>
        <p:spPr>
          <a:xfrm>
            <a:off x="1449117" y="1663836"/>
            <a:ext cx="11149068" cy="800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Klimatanpassning</a:t>
            </a:r>
            <a:endParaRPr sz="5400" dirty="0">
              <a:solidFill>
                <a:schemeClr val="tx1"/>
              </a:solidFill>
            </a:endParaRPr>
          </a:p>
        </p:txBody>
      </p:sp>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grpSp>
        <p:nvGrpSpPr>
          <p:cNvPr id="16" name="Grupp 15"/>
          <p:cNvGrpSpPr/>
          <p:nvPr/>
        </p:nvGrpSpPr>
        <p:grpSpPr>
          <a:xfrm>
            <a:off x="-4724785" y="11543681"/>
            <a:ext cx="33246842" cy="4703769"/>
            <a:chOff x="3275937" y="8019166"/>
            <a:chExt cx="14677212" cy="3033269"/>
          </a:xfrm>
        </p:grpSpPr>
        <p:sp>
          <p:nvSpPr>
            <p:cNvPr id="4" name="Frihandsfigur 3"/>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5" name="Frihandsfigur 4"/>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6" name="Frihandsfigur 5"/>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7" name="Frihandsfigur 6"/>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8" name="Frihandsfigur 7"/>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0" name="Frihandsfigur 9"/>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1" name="Frihandsfigur 10"/>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2" name="Frihandsfigur 11"/>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3" name="Frihandsfigur 12"/>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4" name="Frihandsfigur 13"/>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pic>
        <p:nvPicPr>
          <p:cNvPr id="2" name="Bildobjekt 1"/>
          <p:cNvPicPr>
            <a:picLocks noChangeAspect="1"/>
          </p:cNvPicPr>
          <p:nvPr/>
        </p:nvPicPr>
        <p:blipFill>
          <a:blip r:embed="rId4"/>
          <a:stretch>
            <a:fillRect/>
          </a:stretch>
        </p:blipFill>
        <p:spPr>
          <a:xfrm>
            <a:off x="21822362" y="301761"/>
            <a:ext cx="2152650" cy="1362075"/>
          </a:xfrm>
          <a:prstGeom prst="rect">
            <a:avLst/>
          </a:prstGeom>
        </p:spPr>
      </p:pic>
      <p:sp>
        <p:nvSpPr>
          <p:cNvPr id="18" name="RUBRIK I VERSALER…"/>
          <p:cNvSpPr txBox="1">
            <a:spLocks/>
          </p:cNvSpPr>
          <p:nvPr/>
        </p:nvSpPr>
        <p:spPr>
          <a:xfrm>
            <a:off x="1449117" y="3784447"/>
            <a:ext cx="21378799" cy="52754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o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5400" b="0" dirty="0">
                <a:solidFill>
                  <a:schemeClr val="tx1"/>
                </a:solidFill>
              </a:rPr>
              <a:t>Detta är ett stöd för hur cykling/vandringleder kan klimatanpassas.  Stödet ger inga svar på hur ett område eller del av en led kan klimatanpassas, men ställer frågor och hänvisar till rätt digitala resurser för att personer med god kännedom om området ska kunna uppfatta risker och göra en bedömning om påverkan på ledinfrastrukturen samt vilket åtgärd som är mest rimlig. I resursavsnittet finns en mall för ifyllnad av analysdelarna.</a:t>
            </a:r>
            <a:endParaRPr sz="3600" b="0" dirty="0">
              <a:solidFill>
                <a:schemeClr val="tx1"/>
              </a:solidFill>
            </a:endParaRPr>
          </a:p>
        </p:txBody>
      </p:sp>
      <p:sp>
        <p:nvSpPr>
          <p:cNvPr id="19" name="RUBRIK I VERSALER…"/>
          <p:cNvSpPr txBox="1"/>
          <p:nvPr/>
        </p:nvSpPr>
        <p:spPr>
          <a:xfrm>
            <a:off x="1449117" y="2636223"/>
            <a:ext cx="14721325"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5400" b="0" dirty="0">
                <a:solidFill>
                  <a:schemeClr val="tx1"/>
                </a:solidFill>
              </a:rPr>
              <a:t>Beskrivning</a:t>
            </a:r>
            <a:endParaRPr sz="3600" b="0" dirty="0">
              <a:solidFill>
                <a:schemeClr val="tx1"/>
              </a:solidFill>
            </a:endParaRPr>
          </a:p>
        </p:txBody>
      </p:sp>
    </p:spTree>
    <p:extLst>
      <p:ext uri="{BB962C8B-B14F-4D97-AF65-F5344CB8AC3E}">
        <p14:creationId xmlns:p14="http://schemas.microsoft.com/office/powerpoint/2010/main" val="3626818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upp 28"/>
          <p:cNvGrpSpPr/>
          <p:nvPr/>
        </p:nvGrpSpPr>
        <p:grpSpPr>
          <a:xfrm>
            <a:off x="12287454" y="-194459"/>
            <a:ext cx="11124853" cy="11124853"/>
            <a:chOff x="12598185" y="-480171"/>
            <a:chExt cx="11124853" cy="11124853"/>
          </a:xfrm>
        </p:grpSpPr>
        <p:sp>
          <p:nvSpPr>
            <p:cNvPr id="23" name="Rektangel 22"/>
            <p:cNvSpPr/>
            <p:nvPr/>
          </p:nvSpPr>
          <p:spPr>
            <a:xfrm>
              <a:off x="13499432" y="5084039"/>
              <a:ext cx="9383168" cy="1861316"/>
            </a:xfrm>
            <a:prstGeom prst="rect">
              <a:avLst/>
            </a:prstGeom>
            <a:solidFill>
              <a:srgbClr val="F5C6C6"/>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5" name="Rektangel 24"/>
            <p:cNvSpPr/>
            <p:nvPr/>
          </p:nvSpPr>
          <p:spPr>
            <a:xfrm>
              <a:off x="13499432" y="3270148"/>
              <a:ext cx="9383167" cy="1861316"/>
            </a:xfrm>
            <a:prstGeom prst="rect">
              <a:avLst/>
            </a:prstGeom>
            <a:solidFill>
              <a:srgbClr val="007BAE"/>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6" name="Rektangel 25"/>
            <p:cNvSpPr/>
            <p:nvPr/>
          </p:nvSpPr>
          <p:spPr>
            <a:xfrm>
              <a:off x="14086629" y="-77607"/>
              <a:ext cx="8147965" cy="3487216"/>
            </a:xfrm>
            <a:prstGeom prst="rect">
              <a:avLst/>
            </a:prstGeom>
            <a:solidFill>
              <a:srgbClr val="FFDC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27" name="Rektangel 26"/>
            <p:cNvSpPr/>
            <p:nvPr/>
          </p:nvSpPr>
          <p:spPr>
            <a:xfrm>
              <a:off x="13775983" y="6945355"/>
              <a:ext cx="8458611" cy="3303007"/>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8" name="Ellips 17"/>
            <p:cNvSpPr/>
            <p:nvPr/>
          </p:nvSpPr>
          <p:spPr>
            <a:xfrm>
              <a:off x="12598185" y="-480171"/>
              <a:ext cx="11124853" cy="11124853"/>
            </a:xfrm>
            <a:prstGeom prst="ellipse">
              <a:avLst/>
            </a:prstGeom>
            <a:noFill/>
            <a:ln w="2540000" cap="flat">
              <a:solidFill>
                <a:schemeClr val="bg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 name="Båge 1"/>
            <p:cNvSpPr/>
            <p:nvPr/>
          </p:nvSpPr>
          <p:spPr>
            <a:xfrm rot="7644029">
              <a:off x="13750702" y="588082"/>
              <a:ext cx="8771375" cy="8936564"/>
            </a:xfrm>
            <a:prstGeom prst="arc">
              <a:avLst>
                <a:gd name="adj1" fmla="val 16200000"/>
                <a:gd name="adj2" fmla="val 15249041"/>
              </a:avLst>
            </a:prstGeom>
            <a:noFill/>
            <a:ln w="508000" cap="sq" cmpd="sng">
              <a:solidFill>
                <a:srgbClr val="E2543A"/>
              </a:solidFill>
              <a:prstDash val="solid"/>
              <a:round/>
              <a:headEnd type="none" w="sm" len="lg"/>
              <a:tailEnd type="triangle" w="sm" len="sm"/>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28" name="textruta 27"/>
            <p:cNvSpPr txBox="1"/>
            <p:nvPr/>
          </p:nvSpPr>
          <p:spPr>
            <a:xfrm>
              <a:off x="15809126" y="3616378"/>
              <a:ext cx="5007781"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8000" b="1" i="0" u="none" strike="noStrike" cap="none" spc="0" normalizeH="0" baseline="0" dirty="0">
                  <a:ln>
                    <a:noFill/>
                  </a:ln>
                  <a:solidFill>
                    <a:schemeClr val="bg1"/>
                  </a:solidFill>
                  <a:effectLst/>
                  <a:uFillTx/>
                  <a:latin typeface="Helvetica Neue"/>
                  <a:ea typeface="Helvetica Neue"/>
                  <a:cs typeface="Helvetica Neue"/>
                  <a:sym typeface="Helvetica Neue"/>
                </a:rPr>
                <a:t>Analysera</a:t>
              </a:r>
              <a:endParaRPr kumimoji="0" lang="sv-SE" sz="6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
          <p:nvSpPr>
            <p:cNvPr id="30" name="textruta 29"/>
            <p:cNvSpPr txBox="1"/>
            <p:nvPr/>
          </p:nvSpPr>
          <p:spPr>
            <a:xfrm>
              <a:off x="16066406" y="1890536"/>
              <a:ext cx="4493218"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8000" b="1" i="0" u="none" strike="noStrike" cap="none" spc="0" normalizeH="0" baseline="0" dirty="0">
                  <a:ln>
                    <a:noFill/>
                  </a:ln>
                  <a:solidFill>
                    <a:schemeClr val="bg1"/>
                  </a:solidFill>
                  <a:effectLst/>
                  <a:uFillTx/>
                  <a:latin typeface="Helvetica Neue"/>
                  <a:ea typeface="Helvetica Neue"/>
                  <a:cs typeface="Helvetica Neue"/>
                  <a:sym typeface="Helvetica Neue"/>
                </a:rPr>
                <a:t>Definiera</a:t>
              </a:r>
              <a:endParaRPr kumimoji="0" lang="sv-SE" sz="6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
          <p:nvSpPr>
            <p:cNvPr id="31" name="textruta 30"/>
            <p:cNvSpPr txBox="1"/>
            <p:nvPr/>
          </p:nvSpPr>
          <p:spPr>
            <a:xfrm>
              <a:off x="16323689" y="5331328"/>
              <a:ext cx="3978653"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8000" b="1" i="0" u="none" strike="noStrike" cap="none" spc="0" normalizeH="0" baseline="0" dirty="0">
                  <a:ln>
                    <a:noFill/>
                  </a:ln>
                  <a:solidFill>
                    <a:schemeClr val="bg1"/>
                  </a:solidFill>
                  <a:effectLst/>
                  <a:uFillTx/>
                  <a:latin typeface="Helvetica Neue"/>
                  <a:ea typeface="Helvetica Neue"/>
                  <a:cs typeface="Helvetica Neue"/>
                  <a:sym typeface="Helvetica Neue"/>
                </a:rPr>
                <a:t>Åtgärda</a:t>
              </a:r>
              <a:endParaRPr kumimoji="0" lang="sv-SE" sz="6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
          <p:nvSpPr>
            <p:cNvPr id="32" name="textruta 31"/>
            <p:cNvSpPr txBox="1"/>
            <p:nvPr/>
          </p:nvSpPr>
          <p:spPr>
            <a:xfrm>
              <a:off x="16181021" y="7334077"/>
              <a:ext cx="4263989" cy="13336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8000" b="1" i="0" u="none" strike="noStrike" cap="none" spc="0" normalizeH="0" baseline="0" dirty="0">
                  <a:ln>
                    <a:noFill/>
                  </a:ln>
                  <a:solidFill>
                    <a:schemeClr val="bg1"/>
                  </a:solidFill>
                  <a:effectLst/>
                  <a:uFillTx/>
                  <a:latin typeface="Helvetica Neue"/>
                  <a:ea typeface="Helvetica Neue"/>
                  <a:cs typeface="Helvetica Neue"/>
                  <a:sym typeface="Helvetica Neue"/>
                </a:rPr>
                <a:t>Upprepa</a:t>
              </a:r>
              <a:endParaRPr kumimoji="0" lang="sv-SE" sz="6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grpSp>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sp>
        <p:nvSpPr>
          <p:cNvPr id="17" name="RUBRIK I VERSALER…"/>
          <p:cNvSpPr txBox="1"/>
          <p:nvPr/>
        </p:nvSpPr>
        <p:spPr>
          <a:xfrm>
            <a:off x="1449117" y="2707967"/>
            <a:ext cx="14721325"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5400" b="0" dirty="0">
                <a:solidFill>
                  <a:schemeClr val="tx1"/>
                </a:solidFill>
              </a:rPr>
              <a:t>Metod</a:t>
            </a:r>
            <a:endParaRPr sz="3600" b="0" dirty="0">
              <a:solidFill>
                <a:schemeClr val="tx1"/>
              </a:solidFill>
            </a:endParaRPr>
          </a:p>
        </p:txBody>
      </p:sp>
      <p:sp>
        <p:nvSpPr>
          <p:cNvPr id="35" name="RUBRIK I VERSALER…"/>
          <p:cNvSpPr txBox="1"/>
          <p:nvPr/>
        </p:nvSpPr>
        <p:spPr>
          <a:xfrm>
            <a:off x="1449117" y="1663836"/>
            <a:ext cx="11149068" cy="800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Klimatanpassning</a:t>
            </a:r>
            <a:endParaRPr sz="5400" dirty="0">
              <a:solidFill>
                <a:schemeClr val="tx1"/>
              </a:solidFill>
            </a:endParaRPr>
          </a:p>
        </p:txBody>
      </p:sp>
      <p:grpSp>
        <p:nvGrpSpPr>
          <p:cNvPr id="33" name="Grupp 32"/>
          <p:cNvGrpSpPr/>
          <p:nvPr/>
        </p:nvGrpSpPr>
        <p:grpSpPr>
          <a:xfrm>
            <a:off x="-4724785" y="11543681"/>
            <a:ext cx="33246842" cy="4703769"/>
            <a:chOff x="3275937" y="8019166"/>
            <a:chExt cx="14677212" cy="3033269"/>
          </a:xfrm>
        </p:grpSpPr>
        <p:sp>
          <p:nvSpPr>
            <p:cNvPr id="34" name="Frihandsfigur 33"/>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36" name="Frihandsfigur 35"/>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7" name="Frihandsfigur 36"/>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8" name="Frihandsfigur 37"/>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9" name="Frihandsfigur 38"/>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0" name="Frihandsfigur 39"/>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1" name="Frihandsfigur 40"/>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2" name="Frihandsfigur 41"/>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3" name="Frihandsfigur 42"/>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4" name="Frihandsfigur 43"/>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pic>
        <p:nvPicPr>
          <p:cNvPr id="46" name="Bildobjekt 45"/>
          <p:cNvPicPr>
            <a:picLocks noChangeAspect="1"/>
          </p:cNvPicPr>
          <p:nvPr/>
        </p:nvPicPr>
        <p:blipFill>
          <a:blip r:embed="rId4"/>
          <a:stretch>
            <a:fillRect/>
          </a:stretch>
        </p:blipFill>
        <p:spPr>
          <a:xfrm>
            <a:off x="21822362" y="301761"/>
            <a:ext cx="2152650" cy="1362075"/>
          </a:xfrm>
          <a:prstGeom prst="rect">
            <a:avLst/>
          </a:prstGeom>
        </p:spPr>
      </p:pic>
      <p:sp>
        <p:nvSpPr>
          <p:cNvPr id="47" name="RUBRIK I VERSALER…"/>
          <p:cNvSpPr txBox="1">
            <a:spLocks/>
          </p:cNvSpPr>
          <p:nvPr/>
        </p:nvSpPr>
        <p:spPr>
          <a:xfrm>
            <a:off x="1449117" y="3784447"/>
            <a:ext cx="10163105" cy="52754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o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5400" b="0" dirty="0">
                <a:solidFill>
                  <a:schemeClr val="tx1"/>
                </a:solidFill>
              </a:rPr>
              <a:t>Genom att definiera ett område och dess förutsättningar, sedan analysera risker och konsekvens samt fundera på åtgärder i en kontinuerlig metodik så skapas möjligheter för en god klimatanpassning av leder. </a:t>
            </a:r>
          </a:p>
        </p:txBody>
      </p:sp>
    </p:spTree>
    <p:extLst>
      <p:ext uri="{BB962C8B-B14F-4D97-AF65-F5344CB8AC3E}">
        <p14:creationId xmlns:p14="http://schemas.microsoft.com/office/powerpoint/2010/main" val="4260801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sp>
        <p:nvSpPr>
          <p:cNvPr id="35" name="RUBRIK I VERSALER…"/>
          <p:cNvSpPr txBox="1"/>
          <p:nvPr/>
        </p:nvSpPr>
        <p:spPr>
          <a:xfrm>
            <a:off x="1449117" y="1663836"/>
            <a:ext cx="11149068" cy="800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Definiera</a:t>
            </a:r>
            <a:endParaRPr sz="5400" dirty="0">
              <a:solidFill>
                <a:schemeClr val="tx1"/>
              </a:solidFill>
            </a:endParaRPr>
          </a:p>
        </p:txBody>
      </p:sp>
      <p:sp>
        <p:nvSpPr>
          <p:cNvPr id="38" name="RUBRIK I VERSALER…"/>
          <p:cNvSpPr txBox="1"/>
          <p:nvPr/>
        </p:nvSpPr>
        <p:spPr>
          <a:xfrm>
            <a:off x="3520430" y="3227829"/>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Vad för typ av aktivitet ska bedrivas? Vilka årstider?</a:t>
            </a:r>
            <a:endParaRPr sz="4400" b="0" dirty="0">
              <a:solidFill>
                <a:schemeClr val="tx1"/>
              </a:solidFill>
            </a:endParaRPr>
          </a:p>
        </p:txBody>
      </p:sp>
      <p:grpSp>
        <p:nvGrpSpPr>
          <p:cNvPr id="20" name="Grupp 19"/>
          <p:cNvGrpSpPr/>
          <p:nvPr/>
        </p:nvGrpSpPr>
        <p:grpSpPr>
          <a:xfrm>
            <a:off x="1449117" y="2788678"/>
            <a:ext cx="1675316" cy="1675316"/>
            <a:chOff x="9529011" y="7773470"/>
            <a:chExt cx="1675316" cy="1675316"/>
          </a:xfrm>
        </p:grpSpPr>
        <p:sp>
          <p:nvSpPr>
            <p:cNvPr id="3" name="Ellips 2"/>
            <p:cNvSpPr/>
            <p:nvPr/>
          </p:nvSpPr>
          <p:spPr>
            <a:xfrm>
              <a:off x="9529011" y="7773470"/>
              <a:ext cx="1675316" cy="1675316"/>
            </a:xfrm>
            <a:prstGeom prst="ellipse">
              <a:avLst/>
            </a:prstGeom>
            <a:solidFill>
              <a:srgbClr val="FFDC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9" name="textruta 18"/>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rPr>
                <a:t>1</a:t>
              </a:r>
            </a:p>
          </p:txBody>
        </p:sp>
      </p:grpSp>
      <p:grpSp>
        <p:nvGrpSpPr>
          <p:cNvPr id="40" name="Grupp 39"/>
          <p:cNvGrpSpPr/>
          <p:nvPr/>
        </p:nvGrpSpPr>
        <p:grpSpPr>
          <a:xfrm>
            <a:off x="1449117" y="4872678"/>
            <a:ext cx="1675316" cy="1675316"/>
            <a:chOff x="9529011" y="7773470"/>
            <a:chExt cx="1675316" cy="1675316"/>
          </a:xfrm>
        </p:grpSpPr>
        <p:sp>
          <p:nvSpPr>
            <p:cNvPr id="41" name="Ellips 40"/>
            <p:cNvSpPr/>
            <p:nvPr/>
          </p:nvSpPr>
          <p:spPr>
            <a:xfrm>
              <a:off x="9529011" y="7773470"/>
              <a:ext cx="1675316" cy="1675316"/>
            </a:xfrm>
            <a:prstGeom prst="ellipse">
              <a:avLst/>
            </a:prstGeom>
            <a:solidFill>
              <a:srgbClr val="FFDC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2" name="textruta 41"/>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sv-SE" sz="9600" dirty="0">
                  <a:solidFill>
                    <a:schemeClr val="bg1"/>
                  </a:solidFill>
                </a:rPr>
                <a:t>2</a:t>
              </a:r>
              <a:endPar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grpSp>
      <p:sp>
        <p:nvSpPr>
          <p:cNvPr id="43" name="RUBRIK I VERSALER…"/>
          <p:cNvSpPr txBox="1"/>
          <p:nvPr/>
        </p:nvSpPr>
        <p:spPr>
          <a:xfrm>
            <a:off x="3520430" y="5284628"/>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Vilket område ska analyseras? Vad ska göras?  </a:t>
            </a:r>
            <a:endParaRPr sz="4400" b="0" dirty="0">
              <a:solidFill>
                <a:schemeClr val="tx1"/>
              </a:solidFill>
            </a:endParaRPr>
          </a:p>
        </p:txBody>
      </p:sp>
      <p:sp>
        <p:nvSpPr>
          <p:cNvPr id="22" name="textruta 21"/>
          <p:cNvSpPr txBox="1"/>
          <p:nvPr/>
        </p:nvSpPr>
        <p:spPr>
          <a:xfrm>
            <a:off x="3520430" y="6523304"/>
            <a:ext cx="19989275"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Det kan vara en hel led, en delsträcka som behöver byggas från grunden eller renoveras.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44" name="textruta 43"/>
          <p:cNvSpPr txBox="1"/>
          <p:nvPr/>
        </p:nvSpPr>
        <p:spPr>
          <a:xfrm>
            <a:off x="3520429" y="4478593"/>
            <a:ext cx="19989275"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Skapa en tydlig bild av vad som ska göras och vad som krävs i form av typ av led, övernattning, information.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grpSp>
        <p:nvGrpSpPr>
          <p:cNvPr id="25" name="Grupp 24"/>
          <p:cNvGrpSpPr/>
          <p:nvPr/>
        </p:nvGrpSpPr>
        <p:grpSpPr>
          <a:xfrm>
            <a:off x="1449117" y="6955064"/>
            <a:ext cx="1675316" cy="1675316"/>
            <a:chOff x="9529011" y="7773470"/>
            <a:chExt cx="1675316" cy="1675316"/>
          </a:xfrm>
        </p:grpSpPr>
        <p:sp>
          <p:nvSpPr>
            <p:cNvPr id="26" name="Ellips 25"/>
            <p:cNvSpPr/>
            <p:nvPr/>
          </p:nvSpPr>
          <p:spPr>
            <a:xfrm>
              <a:off x="9529011" y="7773470"/>
              <a:ext cx="1675316" cy="1675316"/>
            </a:xfrm>
            <a:prstGeom prst="ellipse">
              <a:avLst/>
            </a:prstGeom>
            <a:solidFill>
              <a:srgbClr val="FFDC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7" name="textruta 26"/>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sv-SE" sz="9600" dirty="0">
                  <a:solidFill>
                    <a:schemeClr val="bg1"/>
                  </a:solidFill>
                </a:rPr>
                <a:t>3</a:t>
              </a:r>
              <a:endPar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grpSp>
      <p:sp>
        <p:nvSpPr>
          <p:cNvPr id="28" name="RUBRIK I VERSALER…"/>
          <p:cNvSpPr txBox="1"/>
          <p:nvPr/>
        </p:nvSpPr>
        <p:spPr>
          <a:xfrm>
            <a:off x="3520430" y="7367014"/>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Vilket klimatscenario och vilken tidsperiod? </a:t>
            </a:r>
            <a:endParaRPr sz="4400" b="0" dirty="0">
              <a:solidFill>
                <a:schemeClr val="tx1"/>
              </a:solidFill>
            </a:endParaRPr>
          </a:p>
        </p:txBody>
      </p:sp>
      <p:sp>
        <p:nvSpPr>
          <p:cNvPr id="29" name="textruta 28"/>
          <p:cNvSpPr txBox="1"/>
          <p:nvPr/>
        </p:nvSpPr>
        <p:spPr>
          <a:xfrm>
            <a:off x="3520428" y="8298762"/>
            <a:ext cx="19989275"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algn="l"/>
            <a:r>
              <a:rPr lang="sv-SE" b="0" dirty="0">
                <a:solidFill>
                  <a:schemeClr val="tx1"/>
                </a:solidFill>
              </a:rPr>
              <a:t>För mest effektiv klimatanpassning ska RCP 8,5 väljas för att tydliggöra riskerna. Både klimatscenarie och tidsperiod kan varieras beroende på ambition och möjlighet. </a:t>
            </a:r>
            <a:r>
              <a:rPr lang="sv-SE" b="0" dirty="0">
                <a:solidFill>
                  <a:schemeClr val="tx1"/>
                </a:solidFill>
                <a:hlinkClick r:id="rId4"/>
              </a:rPr>
              <a:t>Se här för förklaring av de olika RCP scenarierna </a:t>
            </a:r>
            <a:r>
              <a:rPr lang="sv-SE" b="0" dirty="0">
                <a:solidFill>
                  <a:schemeClr val="tx1"/>
                </a:solidFill>
              </a:rPr>
              <a:t>. Tidsperioden beror på hur länge ledinfrastrukturen är planerad att fungera. De längsta väderanalyserna är till 2100.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pic>
        <p:nvPicPr>
          <p:cNvPr id="30" name="Bildobjekt 29"/>
          <p:cNvPicPr>
            <a:picLocks noChangeAspect="1"/>
          </p:cNvPicPr>
          <p:nvPr/>
        </p:nvPicPr>
        <p:blipFill>
          <a:blip r:embed="rId5"/>
          <a:stretch>
            <a:fillRect/>
          </a:stretch>
        </p:blipFill>
        <p:spPr>
          <a:xfrm>
            <a:off x="21822362" y="301761"/>
            <a:ext cx="2152650" cy="1362075"/>
          </a:xfrm>
          <a:prstGeom prst="rect">
            <a:avLst/>
          </a:prstGeom>
        </p:spPr>
      </p:pic>
      <p:grpSp>
        <p:nvGrpSpPr>
          <p:cNvPr id="31" name="Grupp 30"/>
          <p:cNvGrpSpPr/>
          <p:nvPr/>
        </p:nvGrpSpPr>
        <p:grpSpPr>
          <a:xfrm>
            <a:off x="-4724785" y="11543681"/>
            <a:ext cx="33246842" cy="4703769"/>
            <a:chOff x="3275937" y="8019166"/>
            <a:chExt cx="14677212" cy="3033269"/>
          </a:xfrm>
        </p:grpSpPr>
        <p:sp>
          <p:nvSpPr>
            <p:cNvPr id="32" name="Frihandsfigur 31"/>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33" name="Frihandsfigur 32"/>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4" name="Frihandsfigur 33"/>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6" name="Frihandsfigur 35"/>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7" name="Frihandsfigur 36"/>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9" name="Frihandsfigur 38"/>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5" name="Frihandsfigur 44"/>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6" name="Frihandsfigur 45"/>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7" name="Frihandsfigur 46"/>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8" name="Frihandsfigur 47"/>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FFDC5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Tree>
    <p:extLst>
      <p:ext uri="{BB962C8B-B14F-4D97-AF65-F5344CB8AC3E}">
        <p14:creationId xmlns:p14="http://schemas.microsoft.com/office/powerpoint/2010/main" val="17913914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sp>
        <p:nvSpPr>
          <p:cNvPr id="35" name="RUBRIK I VERSALER…"/>
          <p:cNvSpPr txBox="1"/>
          <p:nvPr/>
        </p:nvSpPr>
        <p:spPr>
          <a:xfrm>
            <a:off x="1449117" y="1663836"/>
            <a:ext cx="11149068" cy="800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Analysera</a:t>
            </a:r>
            <a:endParaRPr sz="5400" dirty="0">
              <a:solidFill>
                <a:schemeClr val="tx1"/>
              </a:solidFill>
            </a:endParaRPr>
          </a:p>
        </p:txBody>
      </p:sp>
      <p:sp>
        <p:nvSpPr>
          <p:cNvPr id="38" name="RUBRIK I VERSALER…"/>
          <p:cNvSpPr txBox="1"/>
          <p:nvPr/>
        </p:nvSpPr>
        <p:spPr>
          <a:xfrm>
            <a:off x="3520431" y="3227829"/>
            <a:ext cx="20566790"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endParaRPr sz="4400" b="0" dirty="0">
              <a:solidFill>
                <a:schemeClr val="tx1"/>
              </a:solidFill>
            </a:endParaRPr>
          </a:p>
        </p:txBody>
      </p:sp>
      <p:grpSp>
        <p:nvGrpSpPr>
          <p:cNvPr id="20" name="Grupp 19"/>
          <p:cNvGrpSpPr/>
          <p:nvPr/>
        </p:nvGrpSpPr>
        <p:grpSpPr>
          <a:xfrm>
            <a:off x="1449117" y="2788678"/>
            <a:ext cx="1675316" cy="1675316"/>
            <a:chOff x="9529011" y="7773470"/>
            <a:chExt cx="1675316" cy="1675316"/>
          </a:xfrm>
          <a:solidFill>
            <a:srgbClr val="D6E03D"/>
          </a:solidFill>
        </p:grpSpPr>
        <p:sp>
          <p:nvSpPr>
            <p:cNvPr id="3" name="Ellips 2"/>
            <p:cNvSpPr/>
            <p:nvPr/>
          </p:nvSpPr>
          <p:spPr>
            <a:xfrm>
              <a:off x="9529011" y="7773470"/>
              <a:ext cx="1675316" cy="1675316"/>
            </a:xfrm>
            <a:prstGeom prst="ellipse">
              <a:avLst/>
            </a:prstGeom>
            <a:solidFill>
              <a:srgbClr val="007BAE"/>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9" name="textruta 18"/>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rPr>
                <a:t>1</a:t>
              </a:r>
            </a:p>
          </p:txBody>
        </p:sp>
      </p:grpSp>
      <p:grpSp>
        <p:nvGrpSpPr>
          <p:cNvPr id="40" name="Grupp 39"/>
          <p:cNvGrpSpPr/>
          <p:nvPr/>
        </p:nvGrpSpPr>
        <p:grpSpPr>
          <a:xfrm>
            <a:off x="1449118" y="5199797"/>
            <a:ext cx="1675316" cy="1675316"/>
            <a:chOff x="9529011" y="7773470"/>
            <a:chExt cx="1675316" cy="1675316"/>
          </a:xfrm>
          <a:solidFill>
            <a:srgbClr val="D6E03D"/>
          </a:solidFill>
        </p:grpSpPr>
        <p:sp>
          <p:nvSpPr>
            <p:cNvPr id="41" name="Ellips 40"/>
            <p:cNvSpPr/>
            <p:nvPr/>
          </p:nvSpPr>
          <p:spPr>
            <a:xfrm>
              <a:off x="9529011" y="7773470"/>
              <a:ext cx="1675316" cy="1675316"/>
            </a:xfrm>
            <a:prstGeom prst="ellipse">
              <a:avLst/>
            </a:prstGeom>
            <a:solidFill>
              <a:srgbClr val="007BAE"/>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2" name="textruta 41"/>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sv-SE" sz="9600" dirty="0">
                  <a:solidFill>
                    <a:schemeClr val="bg1"/>
                  </a:solidFill>
                </a:rPr>
                <a:t>2</a:t>
              </a:r>
              <a:endPar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grpSp>
      <p:sp>
        <p:nvSpPr>
          <p:cNvPr id="43" name="RUBRIK I VERSALER…"/>
          <p:cNvSpPr txBox="1"/>
          <p:nvPr/>
        </p:nvSpPr>
        <p:spPr>
          <a:xfrm>
            <a:off x="3520431" y="5327066"/>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Vilken risk finns det att naturhändelser kommer påverka infrastrukturen? </a:t>
            </a:r>
            <a:endParaRPr lang="sv-SE" sz="4400" b="0" dirty="0">
              <a:solidFill>
                <a:schemeClr val="tx1"/>
              </a:solidFill>
            </a:endParaRPr>
          </a:p>
        </p:txBody>
      </p:sp>
      <p:sp>
        <p:nvSpPr>
          <p:cNvPr id="23" name="RUBRIK I VERSALER…"/>
          <p:cNvSpPr txBox="1"/>
          <p:nvPr/>
        </p:nvSpPr>
        <p:spPr>
          <a:xfrm>
            <a:off x="3520431" y="3160671"/>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Hur har tidigare naturhändelser påverkat området?</a:t>
            </a:r>
            <a:endParaRPr lang="sv-SE" sz="4400" b="0" dirty="0">
              <a:solidFill>
                <a:schemeClr val="tx1"/>
              </a:solidFill>
            </a:endParaRPr>
          </a:p>
        </p:txBody>
      </p:sp>
      <p:sp>
        <p:nvSpPr>
          <p:cNvPr id="24" name="textruta 23"/>
          <p:cNvSpPr txBox="1"/>
          <p:nvPr/>
        </p:nvSpPr>
        <p:spPr>
          <a:xfrm>
            <a:off x="3520430" y="3877868"/>
            <a:ext cx="19989275" cy="2410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Blir det lätt översvämningar? Har det skett ras eller skred? Har det brunnit eller ser marken torr ut? Samarbeta gärna med aktörer som har god lokalkännedom, använd både digitala verktyg och fysiska observationer av förutsättningarna.</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25" name="textruta 24"/>
          <p:cNvSpPr txBox="1"/>
          <p:nvPr/>
        </p:nvSpPr>
        <p:spPr>
          <a:xfrm>
            <a:off x="3520429" y="7341628"/>
            <a:ext cx="19989275"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Se material för extra analysfrågor. Även om det sker dramatiska naturhändelser kanske den existerande eller kommande infrastrukturen inte är påverkad av just de händelserna. Det beror helt på plats </a:t>
            </a:r>
            <a:r>
              <a:rPr lang="sv-SE" b="0">
                <a:solidFill>
                  <a:schemeClr val="tx1"/>
                </a:solidFill>
              </a:rPr>
              <a:t>och förutsättningar.</a:t>
            </a:r>
            <a:endParaRPr lang="sv-SE" b="0" dirty="0">
              <a:solidFill>
                <a:schemeClr val="tx1"/>
              </a:solidFill>
            </a:endParaRP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grpSp>
        <p:nvGrpSpPr>
          <p:cNvPr id="26" name="Grupp 25"/>
          <p:cNvGrpSpPr/>
          <p:nvPr/>
        </p:nvGrpSpPr>
        <p:grpSpPr>
          <a:xfrm>
            <a:off x="1449117" y="8335069"/>
            <a:ext cx="1675316" cy="1675316"/>
            <a:chOff x="9529011" y="7773470"/>
            <a:chExt cx="1675316" cy="1675316"/>
          </a:xfrm>
          <a:solidFill>
            <a:srgbClr val="D6E03D"/>
          </a:solidFill>
        </p:grpSpPr>
        <p:sp>
          <p:nvSpPr>
            <p:cNvPr id="27" name="Ellips 26"/>
            <p:cNvSpPr/>
            <p:nvPr/>
          </p:nvSpPr>
          <p:spPr>
            <a:xfrm>
              <a:off x="9529011" y="7773470"/>
              <a:ext cx="1675316" cy="1675316"/>
            </a:xfrm>
            <a:prstGeom prst="ellipse">
              <a:avLst/>
            </a:prstGeom>
            <a:solidFill>
              <a:srgbClr val="007BAE"/>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textruta 27"/>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rPr>
                <a:t>3</a:t>
              </a:r>
            </a:p>
          </p:txBody>
        </p:sp>
      </p:grpSp>
      <p:sp>
        <p:nvSpPr>
          <p:cNvPr id="29" name="RUBRIK I VERSALER…"/>
          <p:cNvSpPr txBox="1"/>
          <p:nvPr/>
        </p:nvSpPr>
        <p:spPr>
          <a:xfrm>
            <a:off x="3520429" y="8675614"/>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Vad kan det bli för konsekvenser vid påverkan? </a:t>
            </a:r>
            <a:endParaRPr lang="sv-SE" sz="4400" b="0" dirty="0">
              <a:solidFill>
                <a:schemeClr val="tx1"/>
              </a:solidFill>
            </a:endParaRPr>
          </a:p>
        </p:txBody>
      </p:sp>
      <p:pic>
        <p:nvPicPr>
          <p:cNvPr id="30" name="Bildobjekt 29"/>
          <p:cNvPicPr>
            <a:picLocks noChangeAspect="1"/>
          </p:cNvPicPr>
          <p:nvPr/>
        </p:nvPicPr>
        <p:blipFill>
          <a:blip r:embed="rId4"/>
          <a:stretch>
            <a:fillRect/>
          </a:stretch>
        </p:blipFill>
        <p:spPr>
          <a:xfrm>
            <a:off x="21822362" y="301761"/>
            <a:ext cx="2152650" cy="1362075"/>
          </a:xfrm>
          <a:prstGeom prst="rect">
            <a:avLst/>
          </a:prstGeom>
        </p:spPr>
      </p:pic>
      <p:grpSp>
        <p:nvGrpSpPr>
          <p:cNvPr id="31" name="Grupp 30"/>
          <p:cNvGrpSpPr/>
          <p:nvPr/>
        </p:nvGrpSpPr>
        <p:grpSpPr>
          <a:xfrm>
            <a:off x="-4724785" y="11543681"/>
            <a:ext cx="33246842" cy="4703769"/>
            <a:chOff x="3275937" y="8019166"/>
            <a:chExt cx="14677212" cy="3033269"/>
          </a:xfrm>
        </p:grpSpPr>
        <p:sp>
          <p:nvSpPr>
            <p:cNvPr id="32" name="Frihandsfigur 31"/>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33" name="Frihandsfigur 32"/>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4" name="Frihandsfigur 33"/>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6" name="Frihandsfigur 35"/>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7" name="Frihandsfigur 36"/>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9" name="Frihandsfigur 38"/>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4" name="Frihandsfigur 43"/>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5" name="Frihandsfigur 44"/>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6" name="Frihandsfigur 45"/>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7" name="Frihandsfigur 46"/>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007BAE"/>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
        <p:nvSpPr>
          <p:cNvPr id="48" name="textruta 47"/>
          <p:cNvSpPr txBox="1"/>
          <p:nvPr/>
        </p:nvSpPr>
        <p:spPr>
          <a:xfrm>
            <a:off x="3520428" y="9537194"/>
            <a:ext cx="19989275"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Är det att leden blir bortspolad, översvämmad eller kanske enbart lite sämre standard med fortfarande funktionell? Se resursmaterial om olika naturhändelser.  </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Tree>
    <p:extLst>
      <p:ext uri="{BB962C8B-B14F-4D97-AF65-F5344CB8AC3E}">
        <p14:creationId xmlns:p14="http://schemas.microsoft.com/office/powerpoint/2010/main" val="417755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sp>
        <p:nvSpPr>
          <p:cNvPr id="35" name="RUBRIK I VERSALER…"/>
          <p:cNvSpPr txBox="1"/>
          <p:nvPr/>
        </p:nvSpPr>
        <p:spPr>
          <a:xfrm>
            <a:off x="1449117" y="1663836"/>
            <a:ext cx="11149068"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Åtgärda</a:t>
            </a:r>
            <a:endParaRPr sz="5400" dirty="0">
              <a:solidFill>
                <a:schemeClr val="tx1"/>
              </a:solidFill>
            </a:endParaRPr>
          </a:p>
        </p:txBody>
      </p:sp>
      <p:sp>
        <p:nvSpPr>
          <p:cNvPr id="38" name="RUBRIK I VERSALER…"/>
          <p:cNvSpPr txBox="1"/>
          <p:nvPr/>
        </p:nvSpPr>
        <p:spPr>
          <a:xfrm>
            <a:off x="3520431" y="3227829"/>
            <a:ext cx="20566790"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endParaRPr sz="4400" b="0" dirty="0">
              <a:solidFill>
                <a:schemeClr val="tx1"/>
              </a:solidFill>
            </a:endParaRPr>
          </a:p>
        </p:txBody>
      </p:sp>
      <p:grpSp>
        <p:nvGrpSpPr>
          <p:cNvPr id="20" name="Grupp 19"/>
          <p:cNvGrpSpPr/>
          <p:nvPr/>
        </p:nvGrpSpPr>
        <p:grpSpPr>
          <a:xfrm>
            <a:off x="1449117" y="2788678"/>
            <a:ext cx="1675316" cy="1675316"/>
            <a:chOff x="9529011" y="7773470"/>
            <a:chExt cx="1675316" cy="1675316"/>
          </a:xfrm>
          <a:solidFill>
            <a:srgbClr val="D6E03D"/>
          </a:solidFill>
        </p:grpSpPr>
        <p:sp>
          <p:nvSpPr>
            <p:cNvPr id="3" name="Ellips 2"/>
            <p:cNvSpPr/>
            <p:nvPr/>
          </p:nvSpPr>
          <p:spPr>
            <a:xfrm>
              <a:off x="9529011" y="7773470"/>
              <a:ext cx="1675316" cy="1675316"/>
            </a:xfrm>
            <a:prstGeom prst="ellipse">
              <a:avLst/>
            </a:prstGeom>
            <a:solidFill>
              <a:srgbClr val="F5C6C6"/>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9" name="textruta 18"/>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rPr>
                <a:t>1</a:t>
              </a:r>
            </a:p>
          </p:txBody>
        </p:sp>
      </p:grpSp>
      <p:grpSp>
        <p:nvGrpSpPr>
          <p:cNvPr id="40" name="Grupp 39"/>
          <p:cNvGrpSpPr/>
          <p:nvPr/>
        </p:nvGrpSpPr>
        <p:grpSpPr>
          <a:xfrm>
            <a:off x="1449118" y="5199797"/>
            <a:ext cx="1675316" cy="1675316"/>
            <a:chOff x="9529011" y="7773470"/>
            <a:chExt cx="1675316" cy="1675316"/>
          </a:xfrm>
          <a:solidFill>
            <a:srgbClr val="D6E03D"/>
          </a:solidFill>
        </p:grpSpPr>
        <p:sp>
          <p:nvSpPr>
            <p:cNvPr id="41" name="Ellips 40"/>
            <p:cNvSpPr/>
            <p:nvPr/>
          </p:nvSpPr>
          <p:spPr>
            <a:xfrm>
              <a:off x="9529011" y="7773470"/>
              <a:ext cx="1675316" cy="1675316"/>
            </a:xfrm>
            <a:prstGeom prst="ellipse">
              <a:avLst/>
            </a:prstGeom>
            <a:solidFill>
              <a:srgbClr val="F5C6C6"/>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2" name="textruta 41"/>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sv-SE" sz="9600" dirty="0">
                  <a:solidFill>
                    <a:schemeClr val="bg1"/>
                  </a:solidFill>
                </a:rPr>
                <a:t>2</a:t>
              </a:r>
              <a:endPar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grpSp>
      <p:sp>
        <p:nvSpPr>
          <p:cNvPr id="43" name="RUBRIK I VERSALER…"/>
          <p:cNvSpPr txBox="1"/>
          <p:nvPr/>
        </p:nvSpPr>
        <p:spPr>
          <a:xfrm>
            <a:off x="3520431" y="5327066"/>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Kan åtgärderna motiveras? </a:t>
            </a:r>
            <a:endParaRPr lang="sv-SE" sz="4400" b="0" dirty="0">
              <a:solidFill>
                <a:schemeClr val="tx1"/>
              </a:solidFill>
            </a:endParaRPr>
          </a:p>
        </p:txBody>
      </p:sp>
      <p:sp>
        <p:nvSpPr>
          <p:cNvPr id="23" name="RUBRIK I VERSALER…"/>
          <p:cNvSpPr txBox="1"/>
          <p:nvPr/>
        </p:nvSpPr>
        <p:spPr>
          <a:xfrm>
            <a:off x="3520431" y="3160671"/>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Vilka åtgärder kan minska riskerna? </a:t>
            </a:r>
            <a:endParaRPr lang="sv-SE" sz="4400" b="0" dirty="0">
              <a:solidFill>
                <a:schemeClr val="tx1"/>
              </a:solidFill>
            </a:endParaRPr>
          </a:p>
        </p:txBody>
      </p:sp>
      <p:sp>
        <p:nvSpPr>
          <p:cNvPr id="24" name="textruta 23"/>
          <p:cNvSpPr txBox="1"/>
          <p:nvPr/>
        </p:nvSpPr>
        <p:spPr>
          <a:xfrm>
            <a:off x="3520430" y="4339532"/>
            <a:ext cx="19989275"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Krävs det fysiska åtgärder eller räcker det med information för avstängning? </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sp>
        <p:nvSpPr>
          <p:cNvPr id="25" name="textruta 24"/>
          <p:cNvSpPr txBox="1"/>
          <p:nvPr/>
        </p:nvSpPr>
        <p:spPr>
          <a:xfrm>
            <a:off x="3520429" y="6171796"/>
            <a:ext cx="19989275" cy="2410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Ibland är klimatanpassning att vara medveten om riskerna samt att dokumentera dessa men att välja att avstå från åtgärd för att nyttan inte kan motiveras med kostnaden eftersom risken och konsekvensen understiger kostnaderna för åtgärd. </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grpSp>
        <p:nvGrpSpPr>
          <p:cNvPr id="26" name="Grupp 25"/>
          <p:cNvGrpSpPr/>
          <p:nvPr/>
        </p:nvGrpSpPr>
        <p:grpSpPr>
          <a:xfrm>
            <a:off x="1449117" y="7519587"/>
            <a:ext cx="1675316" cy="1675316"/>
            <a:chOff x="9529011" y="7773470"/>
            <a:chExt cx="1675316" cy="1675316"/>
          </a:xfrm>
          <a:solidFill>
            <a:srgbClr val="D6E03D"/>
          </a:solidFill>
        </p:grpSpPr>
        <p:sp>
          <p:nvSpPr>
            <p:cNvPr id="27" name="Ellips 26"/>
            <p:cNvSpPr/>
            <p:nvPr/>
          </p:nvSpPr>
          <p:spPr>
            <a:xfrm>
              <a:off x="9529011" y="7773470"/>
              <a:ext cx="1675316" cy="1675316"/>
            </a:xfrm>
            <a:prstGeom prst="ellipse">
              <a:avLst/>
            </a:prstGeom>
            <a:solidFill>
              <a:srgbClr val="F5C6C6"/>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8" name="textruta 27"/>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rPr>
                <a:t>3</a:t>
              </a:r>
            </a:p>
          </p:txBody>
        </p:sp>
      </p:grpSp>
      <p:sp>
        <p:nvSpPr>
          <p:cNvPr id="29" name="RUBRIK I VERSALER…"/>
          <p:cNvSpPr txBox="1"/>
          <p:nvPr/>
        </p:nvSpPr>
        <p:spPr>
          <a:xfrm>
            <a:off x="3520429" y="7860132"/>
            <a:ext cx="22557893"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När ska åtgärderna genomföras? </a:t>
            </a:r>
            <a:endParaRPr lang="sv-SE" sz="4400" b="0" dirty="0">
              <a:solidFill>
                <a:schemeClr val="tx1"/>
              </a:solidFill>
            </a:endParaRPr>
          </a:p>
        </p:txBody>
      </p:sp>
      <p:sp>
        <p:nvSpPr>
          <p:cNvPr id="30" name="textruta 29"/>
          <p:cNvSpPr txBox="1"/>
          <p:nvPr/>
        </p:nvSpPr>
        <p:spPr>
          <a:xfrm>
            <a:off x="3520429" y="8763605"/>
            <a:ext cx="19989275"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När behöver åtgärderna göras? Eftersom åtgärderna rör riskhantering är det oftast bra att hantera risken så fort som möjligt, men det är inte alltid bäst. </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pic>
        <p:nvPicPr>
          <p:cNvPr id="31" name="Bildobjekt 30"/>
          <p:cNvPicPr>
            <a:picLocks noChangeAspect="1"/>
          </p:cNvPicPr>
          <p:nvPr/>
        </p:nvPicPr>
        <p:blipFill>
          <a:blip r:embed="rId4"/>
          <a:stretch>
            <a:fillRect/>
          </a:stretch>
        </p:blipFill>
        <p:spPr>
          <a:xfrm>
            <a:off x="21822362" y="301761"/>
            <a:ext cx="2152650" cy="1362075"/>
          </a:xfrm>
          <a:prstGeom prst="rect">
            <a:avLst/>
          </a:prstGeom>
        </p:spPr>
      </p:pic>
      <p:grpSp>
        <p:nvGrpSpPr>
          <p:cNvPr id="32" name="Grupp 31"/>
          <p:cNvGrpSpPr/>
          <p:nvPr/>
        </p:nvGrpSpPr>
        <p:grpSpPr>
          <a:xfrm>
            <a:off x="-4724785" y="11543681"/>
            <a:ext cx="33246842" cy="4703769"/>
            <a:chOff x="3275937" y="8019166"/>
            <a:chExt cx="14677212" cy="3033269"/>
          </a:xfrm>
        </p:grpSpPr>
        <p:sp>
          <p:nvSpPr>
            <p:cNvPr id="33" name="Frihandsfigur 32"/>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34" name="Frihandsfigur 33"/>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6" name="Frihandsfigur 35"/>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7" name="Frihandsfigur 36"/>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9" name="Frihandsfigur 38"/>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4" name="Frihandsfigur 43"/>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5" name="Frihandsfigur 44"/>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6" name="Frihandsfigur 45"/>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7" name="Frihandsfigur 46"/>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48" name="Frihandsfigur 47"/>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F5C6C6"/>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Tree>
    <p:extLst>
      <p:ext uri="{BB962C8B-B14F-4D97-AF65-F5344CB8AC3E}">
        <p14:creationId xmlns:p14="http://schemas.microsoft.com/office/powerpoint/2010/main" val="1169929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sp>
        <p:nvSpPr>
          <p:cNvPr id="35" name="RUBRIK I VERSALER…"/>
          <p:cNvSpPr txBox="1"/>
          <p:nvPr/>
        </p:nvSpPr>
        <p:spPr>
          <a:xfrm>
            <a:off x="1449117" y="1663836"/>
            <a:ext cx="11149068"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Upprepa</a:t>
            </a:r>
            <a:endParaRPr sz="5400" dirty="0">
              <a:solidFill>
                <a:schemeClr val="tx1"/>
              </a:solidFill>
            </a:endParaRPr>
          </a:p>
        </p:txBody>
      </p:sp>
      <p:sp>
        <p:nvSpPr>
          <p:cNvPr id="38" name="RUBRIK I VERSALER…"/>
          <p:cNvSpPr txBox="1"/>
          <p:nvPr/>
        </p:nvSpPr>
        <p:spPr>
          <a:xfrm>
            <a:off x="3520431" y="3227829"/>
            <a:ext cx="20566790"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endParaRPr sz="4400" b="0" dirty="0">
              <a:solidFill>
                <a:schemeClr val="tx1"/>
              </a:solidFill>
            </a:endParaRPr>
          </a:p>
        </p:txBody>
      </p:sp>
      <p:grpSp>
        <p:nvGrpSpPr>
          <p:cNvPr id="20" name="Grupp 19"/>
          <p:cNvGrpSpPr/>
          <p:nvPr/>
        </p:nvGrpSpPr>
        <p:grpSpPr>
          <a:xfrm>
            <a:off x="1449117" y="2788678"/>
            <a:ext cx="1675316" cy="1675316"/>
            <a:chOff x="9529011" y="7773470"/>
            <a:chExt cx="1675316" cy="1675316"/>
          </a:xfrm>
          <a:solidFill>
            <a:srgbClr val="D6E03D"/>
          </a:solidFill>
        </p:grpSpPr>
        <p:sp>
          <p:nvSpPr>
            <p:cNvPr id="3" name="Ellips 2"/>
            <p:cNvSpPr/>
            <p:nvPr/>
          </p:nvSpPr>
          <p:spPr>
            <a:xfrm>
              <a:off x="9529011" y="7773470"/>
              <a:ext cx="1675316" cy="1675316"/>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19" name="textruta 18"/>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rPr>
                <a:t>1</a:t>
              </a:r>
            </a:p>
          </p:txBody>
        </p:sp>
      </p:grpSp>
      <p:grpSp>
        <p:nvGrpSpPr>
          <p:cNvPr id="40" name="Grupp 39"/>
          <p:cNvGrpSpPr/>
          <p:nvPr/>
        </p:nvGrpSpPr>
        <p:grpSpPr>
          <a:xfrm>
            <a:off x="1449117" y="5494633"/>
            <a:ext cx="1675316" cy="1675316"/>
            <a:chOff x="9529011" y="7773470"/>
            <a:chExt cx="1675316" cy="1675316"/>
          </a:xfrm>
          <a:solidFill>
            <a:srgbClr val="D6E03D"/>
          </a:solidFill>
        </p:grpSpPr>
        <p:sp>
          <p:nvSpPr>
            <p:cNvPr id="41" name="Ellips 40"/>
            <p:cNvSpPr/>
            <p:nvPr/>
          </p:nvSpPr>
          <p:spPr>
            <a:xfrm>
              <a:off x="9529011" y="7773470"/>
              <a:ext cx="1675316" cy="1675316"/>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2" name="textruta 41"/>
            <p:cNvSpPr txBox="1"/>
            <p:nvPr/>
          </p:nvSpPr>
          <p:spPr>
            <a:xfrm>
              <a:off x="9925008" y="7841665"/>
              <a:ext cx="787075"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sv-SE" sz="9600" dirty="0">
                  <a:solidFill>
                    <a:schemeClr val="bg1"/>
                  </a:solidFill>
                </a:rPr>
                <a:t>2</a:t>
              </a:r>
              <a:endParaRPr kumimoji="0" lang="sv-SE" sz="96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grpSp>
      <p:sp>
        <p:nvSpPr>
          <p:cNvPr id="43" name="RUBRIK I VERSALER…"/>
          <p:cNvSpPr txBox="1"/>
          <p:nvPr/>
        </p:nvSpPr>
        <p:spPr>
          <a:xfrm>
            <a:off x="3520431" y="5327066"/>
            <a:ext cx="19816647" cy="29555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Upprepa metoden för att löpande analysera och väga kostnad mot </a:t>
            </a:r>
            <a:r>
              <a:rPr lang="sv-SE" sz="6600" b="0">
                <a:solidFill>
                  <a:schemeClr val="tx1"/>
                </a:solidFill>
              </a:rPr>
              <a:t>nyttan av åtgärderna.</a:t>
            </a:r>
            <a:endParaRPr lang="sv-SE" sz="4400" b="0" dirty="0">
              <a:solidFill>
                <a:schemeClr val="tx1"/>
              </a:solidFill>
            </a:endParaRPr>
          </a:p>
        </p:txBody>
      </p:sp>
      <p:sp>
        <p:nvSpPr>
          <p:cNvPr id="23" name="RUBRIK I VERSALER…"/>
          <p:cNvSpPr txBox="1"/>
          <p:nvPr/>
        </p:nvSpPr>
        <p:spPr>
          <a:xfrm>
            <a:off x="3520429" y="2725124"/>
            <a:ext cx="20385270"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Samla löpande in information om naturhändelser och deras omfattning. </a:t>
            </a:r>
            <a:endParaRPr lang="sv-SE" sz="4400" b="0" dirty="0">
              <a:solidFill>
                <a:schemeClr val="tx1"/>
              </a:solidFill>
            </a:endParaRPr>
          </a:p>
        </p:txBody>
      </p:sp>
      <p:sp>
        <p:nvSpPr>
          <p:cNvPr id="24" name="textruta 23"/>
          <p:cNvSpPr txBox="1"/>
          <p:nvPr/>
        </p:nvSpPr>
        <p:spPr>
          <a:xfrm>
            <a:off x="11605651" y="-3530599"/>
            <a:ext cx="19989275"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Krävs det fysiska åtgärder eller räcker det med information för avstängning? </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pic>
        <p:nvPicPr>
          <p:cNvPr id="25" name="Bildobjekt 24"/>
          <p:cNvPicPr>
            <a:picLocks noChangeAspect="1"/>
          </p:cNvPicPr>
          <p:nvPr/>
        </p:nvPicPr>
        <p:blipFill>
          <a:blip r:embed="rId4"/>
          <a:stretch>
            <a:fillRect/>
          </a:stretch>
        </p:blipFill>
        <p:spPr>
          <a:xfrm>
            <a:off x="21822362" y="301761"/>
            <a:ext cx="2152650" cy="1362075"/>
          </a:xfrm>
          <a:prstGeom prst="rect">
            <a:avLst/>
          </a:prstGeom>
        </p:spPr>
      </p:pic>
      <p:grpSp>
        <p:nvGrpSpPr>
          <p:cNvPr id="26" name="Grupp 25"/>
          <p:cNvGrpSpPr/>
          <p:nvPr/>
        </p:nvGrpSpPr>
        <p:grpSpPr>
          <a:xfrm>
            <a:off x="-4724785" y="11543681"/>
            <a:ext cx="33246842" cy="4703769"/>
            <a:chOff x="3275937" y="8019166"/>
            <a:chExt cx="14677212" cy="3033269"/>
          </a:xfrm>
        </p:grpSpPr>
        <p:sp>
          <p:nvSpPr>
            <p:cNvPr id="27" name="Frihandsfigur 26"/>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28" name="Frihandsfigur 27"/>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29" name="Frihandsfigur 28"/>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0" name="Frihandsfigur 29"/>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1" name="Frihandsfigur 30"/>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2" name="Frihandsfigur 31"/>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3" name="Frihandsfigur 32"/>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4" name="Frihandsfigur 33"/>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6" name="Frihandsfigur 35"/>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37" name="Frihandsfigur 36"/>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Tree>
    <p:extLst>
      <p:ext uri="{BB962C8B-B14F-4D97-AF65-F5344CB8AC3E}">
        <p14:creationId xmlns:p14="http://schemas.microsoft.com/office/powerpoint/2010/main" val="33419403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 name="Rak 57"/>
          <p:cNvCxnSpPr/>
          <p:nvPr/>
        </p:nvCxnSpPr>
        <p:spPr>
          <a:xfrm>
            <a:off x="1241181" y="9449465"/>
            <a:ext cx="22069393"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sp>
        <p:nvSpPr>
          <p:cNvPr id="35" name="RUBRIK I VERSALER…"/>
          <p:cNvSpPr txBox="1"/>
          <p:nvPr/>
        </p:nvSpPr>
        <p:spPr>
          <a:xfrm>
            <a:off x="1449117" y="1663836"/>
            <a:ext cx="11149068" cy="7566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Dokumentationsmall</a:t>
            </a:r>
            <a:endParaRPr sz="5400" dirty="0">
              <a:solidFill>
                <a:schemeClr val="tx1"/>
              </a:solidFill>
            </a:endParaRPr>
          </a:p>
        </p:txBody>
      </p:sp>
      <p:sp>
        <p:nvSpPr>
          <p:cNvPr id="24" name="textruta 23"/>
          <p:cNvSpPr txBox="1"/>
          <p:nvPr/>
        </p:nvSpPr>
        <p:spPr>
          <a:xfrm>
            <a:off x="11605651" y="-3530599"/>
            <a:ext cx="19989275"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Krävs det fysiska åtgärder eller räcker det med information för avstängning? </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pic>
        <p:nvPicPr>
          <p:cNvPr id="25" name="Bildobjekt 24"/>
          <p:cNvPicPr>
            <a:picLocks noChangeAspect="1"/>
          </p:cNvPicPr>
          <p:nvPr/>
        </p:nvPicPr>
        <p:blipFill>
          <a:blip r:embed="rId4"/>
          <a:stretch>
            <a:fillRect/>
          </a:stretch>
        </p:blipFill>
        <p:spPr>
          <a:xfrm>
            <a:off x="21822362" y="301761"/>
            <a:ext cx="2152650" cy="1362075"/>
          </a:xfrm>
          <a:prstGeom prst="rect">
            <a:avLst/>
          </a:prstGeom>
        </p:spPr>
      </p:pic>
      <p:sp>
        <p:nvSpPr>
          <p:cNvPr id="39" name="Rektangel 38"/>
          <p:cNvSpPr/>
          <p:nvPr/>
        </p:nvSpPr>
        <p:spPr>
          <a:xfrm>
            <a:off x="298438" y="2464825"/>
            <a:ext cx="938646" cy="5247940"/>
          </a:xfrm>
          <a:prstGeom prst="rect">
            <a:avLst/>
          </a:prstGeom>
          <a:solidFill>
            <a:srgbClr val="FFDC5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45" name="Rektangel 44"/>
          <p:cNvSpPr/>
          <p:nvPr/>
        </p:nvSpPr>
        <p:spPr>
          <a:xfrm>
            <a:off x="298438" y="7712765"/>
            <a:ext cx="938646" cy="5247940"/>
          </a:xfrm>
          <a:prstGeom prst="rect">
            <a:avLst/>
          </a:prstGeom>
          <a:solidFill>
            <a:srgbClr val="007BAE"/>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47" name="Rektangel 46"/>
          <p:cNvSpPr/>
          <p:nvPr/>
        </p:nvSpPr>
        <p:spPr>
          <a:xfrm>
            <a:off x="18291985" y="2464642"/>
            <a:ext cx="938646" cy="5247940"/>
          </a:xfrm>
          <a:prstGeom prst="rect">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2" name="textruta 1"/>
          <p:cNvSpPr txBox="1"/>
          <p:nvPr/>
        </p:nvSpPr>
        <p:spPr>
          <a:xfrm>
            <a:off x="1237084" y="2499574"/>
            <a:ext cx="5667300"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rPr>
              <a:t>Vilket område ska analyseras?   </a:t>
            </a:r>
          </a:p>
        </p:txBody>
      </p:sp>
      <p:sp>
        <p:nvSpPr>
          <p:cNvPr id="48" name="textruta 47"/>
          <p:cNvSpPr txBox="1"/>
          <p:nvPr/>
        </p:nvSpPr>
        <p:spPr>
          <a:xfrm>
            <a:off x="1237083" y="4715614"/>
            <a:ext cx="16830200"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rPr>
              <a:t>Vad för</a:t>
            </a:r>
            <a:r>
              <a:rPr kumimoji="0" lang="sv-SE" sz="3000" b="1" i="0" u="none" strike="noStrike" cap="none" spc="0" normalizeH="0" dirty="0">
                <a:ln>
                  <a:noFill/>
                </a:ln>
                <a:solidFill>
                  <a:schemeClr val="tx1"/>
                </a:solidFill>
                <a:effectLst/>
                <a:uFillTx/>
                <a:latin typeface="Helvetica Neue"/>
                <a:ea typeface="Helvetica Neue"/>
                <a:cs typeface="Helvetica Neue"/>
                <a:sym typeface="Helvetica Neue"/>
              </a:rPr>
              <a:t> aktivitet ska bedrivas i området</a:t>
            </a:r>
            <a:r>
              <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rPr>
              <a:t>? Vad behöver den aktiviteten för förutsättningar? </a:t>
            </a:r>
          </a:p>
        </p:txBody>
      </p:sp>
      <p:sp>
        <p:nvSpPr>
          <p:cNvPr id="49" name="textruta 48"/>
          <p:cNvSpPr txBox="1"/>
          <p:nvPr/>
        </p:nvSpPr>
        <p:spPr>
          <a:xfrm>
            <a:off x="1237084" y="7148508"/>
            <a:ext cx="5667300"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rPr>
              <a:t>Vilket klimatscenario</a:t>
            </a:r>
            <a:r>
              <a:rPr lang="sv-SE" dirty="0">
                <a:solidFill>
                  <a:schemeClr val="tx1"/>
                </a:solidFill>
              </a:rPr>
              <a:t>? </a:t>
            </a:r>
            <a:endPar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endParaRPr>
          </a:p>
        </p:txBody>
      </p:sp>
      <p:sp>
        <p:nvSpPr>
          <p:cNvPr id="50" name="textruta 49"/>
          <p:cNvSpPr txBox="1"/>
          <p:nvPr/>
        </p:nvSpPr>
        <p:spPr>
          <a:xfrm>
            <a:off x="6682973" y="7148507"/>
            <a:ext cx="5667300"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rPr>
              <a:t>Vilket tidsperiod</a:t>
            </a:r>
            <a:r>
              <a:rPr lang="sv-SE" dirty="0">
                <a:solidFill>
                  <a:schemeClr val="tx1"/>
                </a:solidFill>
              </a:rPr>
              <a:t>? </a:t>
            </a:r>
            <a:endParaRPr kumimoji="0" lang="sv-SE" sz="3000" b="1" i="0" u="none" strike="noStrike" cap="none" spc="0" normalizeH="0" baseline="0" dirty="0">
              <a:ln>
                <a:noFill/>
              </a:ln>
              <a:solidFill>
                <a:schemeClr val="tx1"/>
              </a:solidFill>
              <a:effectLst/>
              <a:uFillTx/>
              <a:latin typeface="Helvetica Neue"/>
              <a:ea typeface="Helvetica Neue"/>
              <a:cs typeface="Helvetica Neue"/>
              <a:sym typeface="Helvetica Neue"/>
            </a:endParaRPr>
          </a:p>
        </p:txBody>
      </p:sp>
      <p:cxnSp>
        <p:nvCxnSpPr>
          <p:cNvPr id="5" name="Rak 4"/>
          <p:cNvCxnSpPr/>
          <p:nvPr/>
        </p:nvCxnSpPr>
        <p:spPr>
          <a:xfrm>
            <a:off x="298438" y="7712764"/>
            <a:ext cx="23012136"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sp>
        <p:nvSpPr>
          <p:cNvPr id="51" name="textruta 50"/>
          <p:cNvSpPr txBox="1"/>
          <p:nvPr/>
        </p:nvSpPr>
        <p:spPr>
          <a:xfrm>
            <a:off x="1292037" y="7850051"/>
            <a:ext cx="5445889"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rPr>
              <a:t>Vad har hänt</a:t>
            </a:r>
            <a:r>
              <a:rPr kumimoji="0" lang="sv-SE" sz="2000" b="1" i="0" u="none" strike="noStrike" cap="none" spc="0" normalizeH="0" dirty="0">
                <a:ln>
                  <a:noFill/>
                </a:ln>
                <a:solidFill>
                  <a:schemeClr val="tx1"/>
                </a:solidFill>
                <a:effectLst/>
                <a:uFillTx/>
                <a:latin typeface="Helvetica Neue"/>
                <a:ea typeface="Helvetica Neue"/>
                <a:cs typeface="Helvetica Neue"/>
                <a:sym typeface="Helvetica Neue"/>
              </a:rPr>
              <a:t> tidigare? Beskriv olika tidigare händelser och framtida möjliga händelser. </a:t>
            </a:r>
            <a:endPar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endParaRPr>
          </a:p>
        </p:txBody>
      </p:sp>
      <p:sp>
        <p:nvSpPr>
          <p:cNvPr id="52" name="textruta 51"/>
          <p:cNvSpPr txBox="1"/>
          <p:nvPr/>
        </p:nvSpPr>
        <p:spPr>
          <a:xfrm rot="16200000">
            <a:off x="-940365" y="10685845"/>
            <a:ext cx="3411190"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5400" b="1" i="0" u="none" strike="noStrike" cap="none" spc="0" normalizeH="0" baseline="0" dirty="0">
                <a:ln>
                  <a:noFill/>
                </a:ln>
                <a:solidFill>
                  <a:schemeClr val="bg1"/>
                </a:solidFill>
                <a:effectLst/>
                <a:uFillTx/>
                <a:latin typeface="Helvetica Neue"/>
                <a:ea typeface="Helvetica Neue"/>
                <a:cs typeface="Helvetica Neue"/>
                <a:sym typeface="Helvetica Neue"/>
              </a:rPr>
              <a:t>Analysera</a:t>
            </a:r>
            <a:endParaRPr kumimoji="0" lang="sv-SE" sz="44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
        <p:nvSpPr>
          <p:cNvPr id="53" name="textruta 52"/>
          <p:cNvSpPr txBox="1"/>
          <p:nvPr/>
        </p:nvSpPr>
        <p:spPr>
          <a:xfrm rot="16200000">
            <a:off x="-767240" y="5620523"/>
            <a:ext cx="3064942"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5400" b="1" i="0" u="none" strike="noStrike" cap="none" spc="0" normalizeH="0" baseline="0" dirty="0">
                <a:ln>
                  <a:noFill/>
                </a:ln>
                <a:solidFill>
                  <a:schemeClr val="bg1"/>
                </a:solidFill>
                <a:effectLst/>
                <a:uFillTx/>
                <a:latin typeface="Helvetica Neue"/>
                <a:ea typeface="Helvetica Neue"/>
                <a:cs typeface="Helvetica Neue"/>
                <a:sym typeface="Helvetica Neue"/>
              </a:rPr>
              <a:t>Definiera</a:t>
            </a:r>
            <a:endParaRPr kumimoji="0" lang="sv-SE" sz="44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
        <p:nvSpPr>
          <p:cNvPr id="55" name="textruta 54"/>
          <p:cNvSpPr txBox="1"/>
          <p:nvPr/>
        </p:nvSpPr>
        <p:spPr>
          <a:xfrm rot="16200000">
            <a:off x="17281848" y="5567476"/>
            <a:ext cx="2911053"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5400" b="1" i="0" u="none" strike="noStrike" cap="none" spc="0" normalizeH="0" baseline="0" dirty="0">
                <a:ln>
                  <a:noFill/>
                </a:ln>
                <a:solidFill>
                  <a:schemeClr val="bg1"/>
                </a:solidFill>
                <a:effectLst/>
                <a:uFillTx/>
                <a:latin typeface="Helvetica Neue"/>
                <a:ea typeface="Helvetica Neue"/>
                <a:cs typeface="Helvetica Neue"/>
                <a:sym typeface="Helvetica Neue"/>
              </a:rPr>
              <a:t>Upprepa</a:t>
            </a:r>
            <a:endParaRPr kumimoji="0" lang="sv-SE" sz="44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cxnSp>
        <p:nvCxnSpPr>
          <p:cNvPr id="57" name="Rak 56"/>
          <p:cNvCxnSpPr/>
          <p:nvPr/>
        </p:nvCxnSpPr>
        <p:spPr>
          <a:xfrm>
            <a:off x="1234554" y="8594700"/>
            <a:ext cx="22076020"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cxnSp>
        <p:nvCxnSpPr>
          <p:cNvPr id="59" name="Rak 58"/>
          <p:cNvCxnSpPr/>
          <p:nvPr/>
        </p:nvCxnSpPr>
        <p:spPr>
          <a:xfrm>
            <a:off x="1234552" y="10330735"/>
            <a:ext cx="22076022"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cxnSp>
        <p:nvCxnSpPr>
          <p:cNvPr id="60" name="Rak 59"/>
          <p:cNvCxnSpPr/>
          <p:nvPr/>
        </p:nvCxnSpPr>
        <p:spPr>
          <a:xfrm>
            <a:off x="1234552" y="11221806"/>
            <a:ext cx="22076022"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cxnSp>
        <p:nvCxnSpPr>
          <p:cNvPr id="61" name="Rak 60"/>
          <p:cNvCxnSpPr/>
          <p:nvPr/>
        </p:nvCxnSpPr>
        <p:spPr>
          <a:xfrm>
            <a:off x="1232025" y="12089079"/>
            <a:ext cx="22078549"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cxnSp>
        <p:nvCxnSpPr>
          <p:cNvPr id="62" name="Rak 61"/>
          <p:cNvCxnSpPr/>
          <p:nvPr/>
        </p:nvCxnSpPr>
        <p:spPr>
          <a:xfrm>
            <a:off x="6904384" y="8104216"/>
            <a:ext cx="0" cy="4754019"/>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cxnSp>
        <p:nvCxnSpPr>
          <p:cNvPr id="63" name="Rak 62"/>
          <p:cNvCxnSpPr/>
          <p:nvPr/>
        </p:nvCxnSpPr>
        <p:spPr>
          <a:xfrm>
            <a:off x="9626563" y="8104216"/>
            <a:ext cx="0" cy="4754019"/>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sp>
        <p:nvSpPr>
          <p:cNvPr id="64" name="textruta 63"/>
          <p:cNvSpPr txBox="1"/>
          <p:nvPr/>
        </p:nvSpPr>
        <p:spPr>
          <a:xfrm>
            <a:off x="6904384" y="8118133"/>
            <a:ext cx="1809184"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rPr>
              <a:t>Sannolikhet?</a:t>
            </a:r>
          </a:p>
        </p:txBody>
      </p:sp>
      <p:sp>
        <p:nvSpPr>
          <p:cNvPr id="65" name="textruta 64"/>
          <p:cNvSpPr txBox="1"/>
          <p:nvPr/>
        </p:nvSpPr>
        <p:spPr>
          <a:xfrm>
            <a:off x="9646040" y="8144274"/>
            <a:ext cx="2178097"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rPr>
              <a:t>Konsekvens?</a:t>
            </a:r>
          </a:p>
        </p:txBody>
      </p:sp>
      <p:cxnSp>
        <p:nvCxnSpPr>
          <p:cNvPr id="66" name="Rak 65"/>
          <p:cNvCxnSpPr/>
          <p:nvPr/>
        </p:nvCxnSpPr>
        <p:spPr>
          <a:xfrm>
            <a:off x="1232025" y="12858235"/>
            <a:ext cx="22078549" cy="0"/>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sp>
        <p:nvSpPr>
          <p:cNvPr id="46" name="Rektangel 45"/>
          <p:cNvSpPr/>
          <p:nvPr/>
        </p:nvSpPr>
        <p:spPr>
          <a:xfrm>
            <a:off x="12128862" y="7728530"/>
            <a:ext cx="938646" cy="5247940"/>
          </a:xfrm>
          <a:prstGeom prst="rect">
            <a:avLst/>
          </a:prstGeom>
          <a:solidFill>
            <a:srgbClr val="F5C6C6"/>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dirty="0">
              <a:ln>
                <a:noFill/>
              </a:ln>
              <a:solidFill>
                <a:srgbClr val="FFFFFF"/>
              </a:solidFill>
              <a:effectLst/>
              <a:uFillTx/>
              <a:latin typeface="+mn-lt"/>
              <a:ea typeface="+mn-ea"/>
              <a:cs typeface="+mn-cs"/>
              <a:sym typeface="Helvetica Neue Medium"/>
            </a:endParaRPr>
          </a:p>
        </p:txBody>
      </p:sp>
      <p:sp>
        <p:nvSpPr>
          <p:cNvPr id="54" name="textruta 53"/>
          <p:cNvSpPr txBox="1"/>
          <p:nvPr/>
        </p:nvSpPr>
        <p:spPr>
          <a:xfrm rot="16200000">
            <a:off x="11281776" y="10952817"/>
            <a:ext cx="2718693" cy="93358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sv-SE" sz="5400" b="1" i="0" u="none" strike="noStrike" cap="none" spc="0" normalizeH="0" baseline="0" dirty="0">
                <a:ln>
                  <a:noFill/>
                </a:ln>
                <a:solidFill>
                  <a:schemeClr val="bg1"/>
                </a:solidFill>
                <a:effectLst/>
                <a:uFillTx/>
                <a:latin typeface="Helvetica Neue"/>
                <a:ea typeface="Helvetica Neue"/>
                <a:cs typeface="Helvetica Neue"/>
                <a:sym typeface="Helvetica Neue"/>
              </a:rPr>
              <a:t>Åtgärda</a:t>
            </a:r>
            <a:endParaRPr kumimoji="0" lang="sv-SE" sz="4400" b="1" i="0" u="none" strike="noStrike" cap="none" spc="0" normalizeH="0" baseline="0" dirty="0">
              <a:ln>
                <a:noFill/>
              </a:ln>
              <a:solidFill>
                <a:schemeClr val="bg1"/>
              </a:solidFill>
              <a:effectLst/>
              <a:uFillTx/>
              <a:latin typeface="Helvetica Neue"/>
              <a:ea typeface="Helvetica Neue"/>
              <a:cs typeface="Helvetica Neue"/>
              <a:sym typeface="Helvetica Neue"/>
            </a:endParaRPr>
          </a:p>
        </p:txBody>
      </p:sp>
      <p:sp>
        <p:nvSpPr>
          <p:cNvPr id="71" name="textruta 70"/>
          <p:cNvSpPr txBox="1"/>
          <p:nvPr/>
        </p:nvSpPr>
        <p:spPr>
          <a:xfrm>
            <a:off x="13115729" y="7875889"/>
            <a:ext cx="3652265"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lang="sv-SE" sz="2000" dirty="0">
                <a:solidFill>
                  <a:schemeClr val="tx1"/>
                </a:solidFill>
              </a:rPr>
              <a:t>Vilka åtgärder kan förebygga naturhändelsen?</a:t>
            </a:r>
            <a:endPar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endParaRPr>
          </a:p>
        </p:txBody>
      </p:sp>
      <p:cxnSp>
        <p:nvCxnSpPr>
          <p:cNvPr id="72" name="Rak 71"/>
          <p:cNvCxnSpPr/>
          <p:nvPr/>
        </p:nvCxnSpPr>
        <p:spPr>
          <a:xfrm>
            <a:off x="17236052" y="8104215"/>
            <a:ext cx="0" cy="4754019"/>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sp>
        <p:nvSpPr>
          <p:cNvPr id="73" name="textruta 72"/>
          <p:cNvSpPr txBox="1"/>
          <p:nvPr/>
        </p:nvSpPr>
        <p:spPr>
          <a:xfrm>
            <a:off x="17284273" y="7885690"/>
            <a:ext cx="4377548" cy="71814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lang="sv-SE" sz="2000" dirty="0">
                <a:solidFill>
                  <a:schemeClr val="tx1"/>
                </a:solidFill>
              </a:rPr>
              <a:t>Är åtgärden rimlig i förhållande till sannolikhet och konsekvens? </a:t>
            </a:r>
            <a:endPar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endParaRPr>
          </a:p>
        </p:txBody>
      </p:sp>
      <p:cxnSp>
        <p:nvCxnSpPr>
          <p:cNvPr id="74" name="Rak 73"/>
          <p:cNvCxnSpPr/>
          <p:nvPr/>
        </p:nvCxnSpPr>
        <p:spPr>
          <a:xfrm>
            <a:off x="21661821" y="8104215"/>
            <a:ext cx="0" cy="4754019"/>
          </a:xfrm>
          <a:prstGeom prst="line">
            <a:avLst/>
          </a:prstGeom>
          <a:noFill/>
          <a:ln w="38100" cap="flat">
            <a:solidFill>
              <a:schemeClr val="tx1"/>
            </a:solidFill>
            <a:prstDash val="solid"/>
            <a:miter lim="400000"/>
          </a:ln>
          <a:effectLst/>
          <a:sp3d/>
        </p:spPr>
        <p:style>
          <a:lnRef idx="0">
            <a:scrgbClr r="0" g="0" b="0"/>
          </a:lnRef>
          <a:fillRef idx="0">
            <a:scrgbClr r="0" g="0" b="0"/>
          </a:fillRef>
          <a:effectRef idx="0">
            <a:scrgbClr r="0" g="0" b="0"/>
          </a:effectRef>
          <a:fontRef idx="none"/>
        </p:style>
      </p:cxnSp>
      <p:sp>
        <p:nvSpPr>
          <p:cNvPr id="76" name="textruta 75"/>
          <p:cNvSpPr txBox="1"/>
          <p:nvPr/>
        </p:nvSpPr>
        <p:spPr>
          <a:xfrm>
            <a:off x="21743940" y="8104901"/>
            <a:ext cx="2178097"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kumimoji="0" lang="sv-SE" sz="2000" b="1" i="0" u="none" strike="noStrike" cap="none" spc="0" normalizeH="0" baseline="0" dirty="0">
                <a:ln>
                  <a:noFill/>
                </a:ln>
                <a:solidFill>
                  <a:schemeClr val="tx1"/>
                </a:solidFill>
                <a:effectLst/>
                <a:uFillTx/>
                <a:latin typeface="Helvetica Neue"/>
                <a:ea typeface="Helvetica Neue"/>
                <a:cs typeface="Helvetica Neue"/>
                <a:sym typeface="Helvetica Neue"/>
              </a:rPr>
              <a:t>När?</a:t>
            </a:r>
          </a:p>
        </p:txBody>
      </p:sp>
      <p:sp>
        <p:nvSpPr>
          <p:cNvPr id="77" name="textruta 76"/>
          <p:cNvSpPr txBox="1"/>
          <p:nvPr/>
        </p:nvSpPr>
        <p:spPr>
          <a:xfrm>
            <a:off x="19670847" y="3086211"/>
            <a:ext cx="2828008" cy="416524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t">
            <a:spAutoFit/>
          </a:bodyPr>
          <a:lstStyle/>
          <a:p>
            <a:pPr marL="0" marR="0" indent="0" algn="l" defTabSz="825500" rtl="0" fontAlgn="auto" latinLnBrk="0" hangingPunct="0">
              <a:lnSpc>
                <a:spcPct val="100000"/>
              </a:lnSpc>
              <a:spcBef>
                <a:spcPts val="0"/>
              </a:spcBef>
              <a:spcAft>
                <a:spcPts val="0"/>
              </a:spcAft>
              <a:buClrTx/>
              <a:buSzTx/>
              <a:buFontTx/>
              <a:buNone/>
              <a:tabLst/>
            </a:pPr>
            <a:r>
              <a:rPr lang="sv-SE" sz="2400" dirty="0">
                <a:solidFill>
                  <a:schemeClr val="tx1"/>
                </a:solidFill>
              </a:rPr>
              <a:t>Samla löpande in information om området väderhändelser och deras omfattning. Upprepa metoden när ny information finns för att kunna väga nyttor med kostnader. </a:t>
            </a:r>
            <a:endParaRPr kumimoji="0" lang="sv-SE" sz="2400" b="1" i="0" u="none" strike="noStrike" cap="none" spc="0" normalizeH="0" baseline="0" dirty="0">
              <a:ln>
                <a:noFill/>
              </a:ln>
              <a:solidFill>
                <a:schemeClr val="tx1"/>
              </a:solidFill>
              <a:effectLst/>
              <a:uFillTx/>
              <a:sym typeface="Helvetica Neue"/>
            </a:endParaRPr>
          </a:p>
        </p:txBody>
      </p:sp>
    </p:spTree>
    <p:extLst>
      <p:ext uri="{BB962C8B-B14F-4D97-AF65-F5344CB8AC3E}">
        <p14:creationId xmlns:p14="http://schemas.microsoft.com/office/powerpoint/2010/main" val="7337011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ESAM_LOGO_VIT_PAYOFF.png" descr="ESAM_LOGO_VIT_PAYOFF.png"/>
          <p:cNvPicPr>
            <a:picLocks noChangeAspect="1"/>
          </p:cNvPicPr>
          <p:nvPr/>
        </p:nvPicPr>
        <p:blipFill>
          <a:blip r:embed="rId3"/>
          <a:stretch>
            <a:fillRect/>
          </a:stretch>
        </p:blipFill>
        <p:spPr>
          <a:xfrm>
            <a:off x="19837398" y="12089079"/>
            <a:ext cx="3969928" cy="1001665"/>
          </a:xfrm>
          <a:prstGeom prst="rect">
            <a:avLst/>
          </a:prstGeom>
          <a:ln w="12700">
            <a:miter lim="400000"/>
          </a:ln>
        </p:spPr>
      </p:pic>
      <p:grpSp>
        <p:nvGrpSpPr>
          <p:cNvPr id="16" name="Grupp 15"/>
          <p:cNvGrpSpPr/>
          <p:nvPr/>
        </p:nvGrpSpPr>
        <p:grpSpPr>
          <a:xfrm rot="16200000">
            <a:off x="6556776" y="2543013"/>
            <a:ext cx="33246842" cy="4703769"/>
            <a:chOff x="3275937" y="8019166"/>
            <a:chExt cx="14677212" cy="3033269"/>
          </a:xfrm>
        </p:grpSpPr>
        <p:sp>
          <p:nvSpPr>
            <p:cNvPr id="4" name="Frihandsfigur 3"/>
            <p:cNvSpPr/>
            <p:nvPr/>
          </p:nvSpPr>
          <p:spPr>
            <a:xfrm>
              <a:off x="3309870" y="8058182"/>
              <a:ext cx="14643279" cy="2667493"/>
            </a:xfrm>
            <a:custGeom>
              <a:avLst/>
              <a:gdLst>
                <a:gd name="connsiteX0" fmla="*/ 0 w 14643279"/>
                <a:gd name="connsiteY0" fmla="*/ 1729762 h 2667493"/>
                <a:gd name="connsiteX1" fmla="*/ 3734874 w 14643279"/>
                <a:gd name="connsiteY1" fmla="*/ 16872 h 2667493"/>
                <a:gd name="connsiteX2" fmla="*/ 9852338 w 14643279"/>
                <a:gd name="connsiteY2" fmla="*/ 2657041 h 2667493"/>
                <a:gd name="connsiteX3" fmla="*/ 14643279 w 14643279"/>
                <a:gd name="connsiteY3" fmla="*/ 763846 h 2667493"/>
              </a:gdLst>
              <a:ahLst/>
              <a:cxnLst>
                <a:cxn ang="0">
                  <a:pos x="connsiteX0" y="connsiteY0"/>
                </a:cxn>
                <a:cxn ang="0">
                  <a:pos x="connsiteX1" y="connsiteY1"/>
                </a:cxn>
                <a:cxn ang="0">
                  <a:pos x="connsiteX2" y="connsiteY2"/>
                </a:cxn>
                <a:cxn ang="0">
                  <a:pos x="connsiteX3" y="connsiteY3"/>
                </a:cxn>
              </a:cxnLst>
              <a:rect l="l" t="t" r="r" b="b"/>
              <a:pathLst>
                <a:path w="14643279" h="2667493">
                  <a:moveTo>
                    <a:pt x="0" y="1729762"/>
                  </a:moveTo>
                  <a:cubicBezTo>
                    <a:pt x="1046409" y="796043"/>
                    <a:pt x="2092818" y="-137675"/>
                    <a:pt x="3734874" y="16872"/>
                  </a:cubicBezTo>
                  <a:cubicBezTo>
                    <a:pt x="5376930" y="171418"/>
                    <a:pt x="8034271" y="2532545"/>
                    <a:pt x="9852338" y="2657041"/>
                  </a:cubicBezTo>
                  <a:cubicBezTo>
                    <a:pt x="11670405" y="2781537"/>
                    <a:pt x="13156842" y="1772691"/>
                    <a:pt x="14643279" y="763846"/>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D85AA2"/>
                </a:solidFill>
                <a:effectLst/>
                <a:uFillTx/>
              </a:endParaRPr>
            </a:p>
          </p:txBody>
        </p:sp>
        <p:sp>
          <p:nvSpPr>
            <p:cNvPr id="5" name="Frihandsfigur 4"/>
            <p:cNvSpPr/>
            <p:nvPr/>
          </p:nvSpPr>
          <p:spPr>
            <a:xfrm>
              <a:off x="3296992" y="8216990"/>
              <a:ext cx="14630400" cy="2352832"/>
            </a:xfrm>
            <a:custGeom>
              <a:avLst/>
              <a:gdLst>
                <a:gd name="connsiteX0" fmla="*/ 0 w 14630400"/>
                <a:gd name="connsiteY0" fmla="*/ 1583833 h 2352832"/>
                <a:gd name="connsiteX1" fmla="*/ 3348507 w 14630400"/>
                <a:gd name="connsiteY1" fmla="*/ 12610 h 2352832"/>
                <a:gd name="connsiteX2" fmla="*/ 7547019 w 14630400"/>
                <a:gd name="connsiteY2" fmla="*/ 2343686 h 2352832"/>
                <a:gd name="connsiteX3" fmla="*/ 14630400 w 14630400"/>
                <a:gd name="connsiteY3" fmla="*/ 669433 h 2352832"/>
              </a:gdLst>
              <a:ahLst/>
              <a:cxnLst>
                <a:cxn ang="0">
                  <a:pos x="connsiteX0" y="connsiteY0"/>
                </a:cxn>
                <a:cxn ang="0">
                  <a:pos x="connsiteX1" y="connsiteY1"/>
                </a:cxn>
                <a:cxn ang="0">
                  <a:pos x="connsiteX2" y="connsiteY2"/>
                </a:cxn>
                <a:cxn ang="0">
                  <a:pos x="connsiteX3" y="connsiteY3"/>
                </a:cxn>
              </a:cxnLst>
              <a:rect l="l" t="t" r="r" b="b"/>
              <a:pathLst>
                <a:path w="14630400" h="2352832">
                  <a:moveTo>
                    <a:pt x="0" y="1583833"/>
                  </a:moveTo>
                  <a:cubicBezTo>
                    <a:pt x="1045335" y="734900"/>
                    <a:pt x="2090671" y="-114032"/>
                    <a:pt x="3348507" y="12610"/>
                  </a:cubicBezTo>
                  <a:cubicBezTo>
                    <a:pt x="4606343" y="139252"/>
                    <a:pt x="5666704" y="2234216"/>
                    <a:pt x="7547019" y="2343686"/>
                  </a:cubicBezTo>
                  <a:cubicBezTo>
                    <a:pt x="9427334" y="2453156"/>
                    <a:pt x="12028867" y="1561294"/>
                    <a:pt x="14630400" y="669433"/>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6" name="Frihandsfigur 5"/>
            <p:cNvSpPr/>
            <p:nvPr/>
          </p:nvSpPr>
          <p:spPr>
            <a:xfrm>
              <a:off x="3275937" y="8229231"/>
              <a:ext cx="14630400" cy="1684083"/>
            </a:xfrm>
            <a:custGeom>
              <a:avLst/>
              <a:gdLst>
                <a:gd name="connsiteX0" fmla="*/ 0 w 14630400"/>
                <a:gd name="connsiteY0" fmla="*/ 1550873 h 1684083"/>
                <a:gd name="connsiteX1" fmla="*/ 5192202 w 14630400"/>
                <a:gd name="connsiteY1" fmla="*/ 369 h 1684083"/>
                <a:gd name="connsiteX2" fmla="*/ 8984974 w 14630400"/>
                <a:gd name="connsiteY2" fmla="*/ 1670143 h 1684083"/>
                <a:gd name="connsiteX3" fmla="*/ 14630400 w 14630400"/>
                <a:gd name="connsiteY3" fmla="*/ 660327 h 1684083"/>
              </a:gdLst>
              <a:ahLst/>
              <a:cxnLst>
                <a:cxn ang="0">
                  <a:pos x="connsiteX0" y="connsiteY0"/>
                </a:cxn>
                <a:cxn ang="0">
                  <a:pos x="connsiteX1" y="connsiteY1"/>
                </a:cxn>
                <a:cxn ang="0">
                  <a:pos x="connsiteX2" y="connsiteY2"/>
                </a:cxn>
                <a:cxn ang="0">
                  <a:pos x="connsiteX3" y="connsiteY3"/>
                </a:cxn>
              </a:cxnLst>
              <a:rect l="l" t="t" r="r" b="b"/>
              <a:pathLst>
                <a:path w="14630400" h="1684083">
                  <a:moveTo>
                    <a:pt x="0" y="1550873"/>
                  </a:moveTo>
                  <a:cubicBezTo>
                    <a:pt x="1847353" y="765682"/>
                    <a:pt x="3694706" y="-19509"/>
                    <a:pt x="5192202" y="369"/>
                  </a:cubicBezTo>
                  <a:cubicBezTo>
                    <a:pt x="6689698" y="20247"/>
                    <a:pt x="7411941" y="1560150"/>
                    <a:pt x="8984974" y="1670143"/>
                  </a:cubicBezTo>
                  <a:cubicBezTo>
                    <a:pt x="10558007" y="1780136"/>
                    <a:pt x="12594203" y="1220231"/>
                    <a:pt x="14630400" y="66032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7" name="Frihandsfigur 6"/>
            <p:cNvSpPr/>
            <p:nvPr/>
          </p:nvSpPr>
          <p:spPr>
            <a:xfrm>
              <a:off x="3307743" y="8510485"/>
              <a:ext cx="14598594" cy="1277571"/>
            </a:xfrm>
            <a:custGeom>
              <a:avLst/>
              <a:gdLst>
                <a:gd name="connsiteX0" fmla="*/ 0 w 14598594"/>
                <a:gd name="connsiteY0" fmla="*/ 1277571 h 1277571"/>
                <a:gd name="connsiteX1" fmla="*/ 3315694 w 14598594"/>
                <a:gd name="connsiteY1" fmla="*/ 315463 h 1277571"/>
                <a:gd name="connsiteX2" fmla="*/ 6233822 w 14598594"/>
                <a:gd name="connsiteY2" fmla="*/ 856152 h 1277571"/>
                <a:gd name="connsiteX3" fmla="*/ 9215561 w 14598594"/>
                <a:gd name="connsiteY3" fmla="*/ 13313 h 1277571"/>
                <a:gd name="connsiteX4" fmla="*/ 14598594 w 14598594"/>
                <a:gd name="connsiteY4" fmla="*/ 418830 h 12775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98594" h="1277571">
                  <a:moveTo>
                    <a:pt x="0" y="1277571"/>
                  </a:moveTo>
                  <a:cubicBezTo>
                    <a:pt x="1138362" y="831635"/>
                    <a:pt x="2276724" y="385699"/>
                    <a:pt x="3315694" y="315463"/>
                  </a:cubicBezTo>
                  <a:cubicBezTo>
                    <a:pt x="4354664" y="245226"/>
                    <a:pt x="5250511" y="906510"/>
                    <a:pt x="6233822" y="856152"/>
                  </a:cubicBezTo>
                  <a:cubicBezTo>
                    <a:pt x="7217133" y="805794"/>
                    <a:pt x="7821432" y="86200"/>
                    <a:pt x="9215561" y="13313"/>
                  </a:cubicBezTo>
                  <a:cubicBezTo>
                    <a:pt x="10609690" y="-59574"/>
                    <a:pt x="12604142" y="179628"/>
                    <a:pt x="14598594" y="41883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8" name="Frihandsfigur 7"/>
            <p:cNvSpPr/>
            <p:nvPr/>
          </p:nvSpPr>
          <p:spPr>
            <a:xfrm>
              <a:off x="3339548" y="8482302"/>
              <a:ext cx="14566789" cy="2251349"/>
            </a:xfrm>
            <a:custGeom>
              <a:avLst/>
              <a:gdLst>
                <a:gd name="connsiteX0" fmla="*/ 0 w 14566789"/>
                <a:gd name="connsiteY0" fmla="*/ 1289851 h 2251349"/>
                <a:gd name="connsiteX1" fmla="*/ 3991555 w 14566789"/>
                <a:gd name="connsiteY1" fmla="*/ 2212202 h 2251349"/>
                <a:gd name="connsiteX2" fmla="*/ 7347005 w 14566789"/>
                <a:gd name="connsiteY2" fmla="*/ 128961 h 2251349"/>
                <a:gd name="connsiteX3" fmla="*/ 14566789 w 14566789"/>
                <a:gd name="connsiteY3" fmla="*/ 399305 h 2251349"/>
              </a:gdLst>
              <a:ahLst/>
              <a:cxnLst>
                <a:cxn ang="0">
                  <a:pos x="connsiteX0" y="connsiteY0"/>
                </a:cxn>
                <a:cxn ang="0">
                  <a:pos x="connsiteX1" y="connsiteY1"/>
                </a:cxn>
                <a:cxn ang="0">
                  <a:pos x="connsiteX2" y="connsiteY2"/>
                </a:cxn>
                <a:cxn ang="0">
                  <a:pos x="connsiteX3" y="connsiteY3"/>
                </a:cxn>
              </a:cxnLst>
              <a:rect l="l" t="t" r="r" b="b"/>
              <a:pathLst>
                <a:path w="14566789" h="2251349">
                  <a:moveTo>
                    <a:pt x="0" y="1289851"/>
                  </a:moveTo>
                  <a:cubicBezTo>
                    <a:pt x="1383527" y="1847767"/>
                    <a:pt x="2767054" y="2405684"/>
                    <a:pt x="3991555" y="2212202"/>
                  </a:cubicBezTo>
                  <a:cubicBezTo>
                    <a:pt x="5216056" y="2018720"/>
                    <a:pt x="5584466" y="431110"/>
                    <a:pt x="7347005" y="128961"/>
                  </a:cubicBezTo>
                  <a:cubicBezTo>
                    <a:pt x="9109544" y="-173188"/>
                    <a:pt x="11838166" y="113058"/>
                    <a:pt x="14566789" y="399305"/>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0" name="Frihandsfigur 9"/>
            <p:cNvSpPr/>
            <p:nvPr/>
          </p:nvSpPr>
          <p:spPr>
            <a:xfrm>
              <a:off x="3323645" y="8881607"/>
              <a:ext cx="14598595" cy="1556080"/>
            </a:xfrm>
            <a:custGeom>
              <a:avLst/>
              <a:gdLst>
                <a:gd name="connsiteX0" fmla="*/ 0 w 14598595"/>
                <a:gd name="connsiteY0" fmla="*/ 906449 h 1556080"/>
                <a:gd name="connsiteX1" fmla="*/ 6567778 w 14598595"/>
                <a:gd name="connsiteY1" fmla="*/ 532737 h 1556080"/>
                <a:gd name="connsiteX2" fmla="*/ 11696369 w 14598595"/>
                <a:gd name="connsiteY2" fmla="*/ 1550504 h 1556080"/>
                <a:gd name="connsiteX3" fmla="*/ 14598595 w 14598595"/>
                <a:gd name="connsiteY3" fmla="*/ 0 h 1556080"/>
              </a:gdLst>
              <a:ahLst/>
              <a:cxnLst>
                <a:cxn ang="0">
                  <a:pos x="connsiteX0" y="connsiteY0"/>
                </a:cxn>
                <a:cxn ang="0">
                  <a:pos x="connsiteX1" y="connsiteY1"/>
                </a:cxn>
                <a:cxn ang="0">
                  <a:pos x="connsiteX2" y="connsiteY2"/>
                </a:cxn>
                <a:cxn ang="0">
                  <a:pos x="connsiteX3" y="connsiteY3"/>
                </a:cxn>
              </a:cxnLst>
              <a:rect l="l" t="t" r="r" b="b"/>
              <a:pathLst>
                <a:path w="14598595" h="1556080">
                  <a:moveTo>
                    <a:pt x="0" y="906449"/>
                  </a:moveTo>
                  <a:cubicBezTo>
                    <a:pt x="2309191" y="665922"/>
                    <a:pt x="4618383" y="425395"/>
                    <a:pt x="6567778" y="532737"/>
                  </a:cubicBezTo>
                  <a:cubicBezTo>
                    <a:pt x="8517173" y="640079"/>
                    <a:pt x="10357900" y="1639293"/>
                    <a:pt x="11696369" y="1550504"/>
                  </a:cubicBezTo>
                  <a:cubicBezTo>
                    <a:pt x="13034838" y="1461715"/>
                    <a:pt x="13816716" y="730857"/>
                    <a:pt x="14598595" y="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1" name="Frihandsfigur 10"/>
            <p:cNvSpPr/>
            <p:nvPr/>
          </p:nvSpPr>
          <p:spPr>
            <a:xfrm>
              <a:off x="3323645" y="8019166"/>
              <a:ext cx="14598595" cy="2177228"/>
            </a:xfrm>
            <a:custGeom>
              <a:avLst/>
              <a:gdLst>
                <a:gd name="connsiteX0" fmla="*/ 0 w 14598595"/>
                <a:gd name="connsiteY0" fmla="*/ 1745036 h 2177228"/>
                <a:gd name="connsiteX1" fmla="*/ 4564049 w 14598595"/>
                <a:gd name="connsiteY1" fmla="*/ 3700 h 2177228"/>
                <a:gd name="connsiteX2" fmla="*/ 9096292 w 14598595"/>
                <a:gd name="connsiteY2" fmla="*/ 2158504 h 2177228"/>
                <a:gd name="connsiteX3" fmla="*/ 14598595 w 14598595"/>
                <a:gd name="connsiteY3" fmla="*/ 870392 h 2177228"/>
              </a:gdLst>
              <a:ahLst/>
              <a:cxnLst>
                <a:cxn ang="0">
                  <a:pos x="connsiteX0" y="connsiteY0"/>
                </a:cxn>
                <a:cxn ang="0">
                  <a:pos x="connsiteX1" y="connsiteY1"/>
                </a:cxn>
                <a:cxn ang="0">
                  <a:pos x="connsiteX2" y="connsiteY2"/>
                </a:cxn>
                <a:cxn ang="0">
                  <a:pos x="connsiteX3" y="connsiteY3"/>
                </a:cxn>
              </a:cxnLst>
              <a:rect l="l" t="t" r="r" b="b"/>
              <a:pathLst>
                <a:path w="14598595" h="2177228">
                  <a:moveTo>
                    <a:pt x="0" y="1745036"/>
                  </a:moveTo>
                  <a:cubicBezTo>
                    <a:pt x="1524000" y="839912"/>
                    <a:pt x="3048000" y="-65211"/>
                    <a:pt x="4564049" y="3700"/>
                  </a:cubicBezTo>
                  <a:cubicBezTo>
                    <a:pt x="6080098" y="72611"/>
                    <a:pt x="7423868" y="2014055"/>
                    <a:pt x="9096292" y="2158504"/>
                  </a:cubicBezTo>
                  <a:cubicBezTo>
                    <a:pt x="10768716" y="2302953"/>
                    <a:pt x="12683655" y="1586672"/>
                    <a:pt x="14598595" y="870392"/>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2" name="Frihandsfigur 11"/>
            <p:cNvSpPr/>
            <p:nvPr/>
          </p:nvSpPr>
          <p:spPr>
            <a:xfrm>
              <a:off x="3331597" y="8181890"/>
              <a:ext cx="14511130" cy="2210531"/>
            </a:xfrm>
            <a:custGeom>
              <a:avLst/>
              <a:gdLst>
                <a:gd name="connsiteX0" fmla="*/ 0 w 14511130"/>
                <a:gd name="connsiteY0" fmla="*/ 1566409 h 2210531"/>
                <a:gd name="connsiteX1" fmla="*/ 1566406 w 14511130"/>
                <a:gd name="connsiteY1" fmla="*/ 151077 h 2210531"/>
                <a:gd name="connsiteX2" fmla="*/ 5406886 w 14511130"/>
                <a:gd name="connsiteY2" fmla="*/ 2210465 h 2210531"/>
                <a:gd name="connsiteX3" fmla="*/ 8810045 w 14511130"/>
                <a:gd name="connsiteY3" fmla="*/ 71564 h 2210531"/>
                <a:gd name="connsiteX4" fmla="*/ 14511130 w 14511130"/>
                <a:gd name="connsiteY4" fmla="*/ 715620 h 22105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511130" h="2210531">
                  <a:moveTo>
                    <a:pt x="0" y="1566409"/>
                  </a:moveTo>
                  <a:cubicBezTo>
                    <a:pt x="332629" y="805071"/>
                    <a:pt x="665258" y="43734"/>
                    <a:pt x="1566406" y="151077"/>
                  </a:cubicBezTo>
                  <a:cubicBezTo>
                    <a:pt x="2467554" y="258420"/>
                    <a:pt x="4199613" y="2223717"/>
                    <a:pt x="5406886" y="2210465"/>
                  </a:cubicBezTo>
                  <a:cubicBezTo>
                    <a:pt x="6614159" y="2197213"/>
                    <a:pt x="7292671" y="320705"/>
                    <a:pt x="8810045" y="71564"/>
                  </a:cubicBezTo>
                  <a:cubicBezTo>
                    <a:pt x="10327419" y="-177577"/>
                    <a:pt x="12419274" y="269021"/>
                    <a:pt x="14511130" y="715620"/>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3" name="Frihandsfigur 12"/>
            <p:cNvSpPr/>
            <p:nvPr/>
          </p:nvSpPr>
          <p:spPr>
            <a:xfrm>
              <a:off x="3283889" y="8802438"/>
              <a:ext cx="14622448" cy="2249997"/>
            </a:xfrm>
            <a:custGeom>
              <a:avLst/>
              <a:gdLst>
                <a:gd name="connsiteX0" fmla="*/ 0 w 14622448"/>
                <a:gd name="connsiteY0" fmla="*/ 953812 h 2249997"/>
                <a:gd name="connsiteX1" fmla="*/ 4619708 w 14622448"/>
                <a:gd name="connsiteY1" fmla="*/ 47364 h 2249997"/>
                <a:gd name="connsiteX2" fmla="*/ 12340424 w 14622448"/>
                <a:gd name="connsiteY2" fmla="*/ 2249875 h 2249997"/>
                <a:gd name="connsiteX3" fmla="*/ 14622448 w 14622448"/>
                <a:gd name="connsiteY3" fmla="*/ 126877 h 2249997"/>
              </a:gdLst>
              <a:ahLst/>
              <a:cxnLst>
                <a:cxn ang="0">
                  <a:pos x="connsiteX0" y="connsiteY0"/>
                </a:cxn>
                <a:cxn ang="0">
                  <a:pos x="connsiteX1" y="connsiteY1"/>
                </a:cxn>
                <a:cxn ang="0">
                  <a:pos x="connsiteX2" y="connsiteY2"/>
                </a:cxn>
                <a:cxn ang="0">
                  <a:pos x="connsiteX3" y="connsiteY3"/>
                </a:cxn>
              </a:cxnLst>
              <a:rect l="l" t="t" r="r" b="b"/>
              <a:pathLst>
                <a:path w="14622448" h="2249997">
                  <a:moveTo>
                    <a:pt x="0" y="953812"/>
                  </a:moveTo>
                  <a:cubicBezTo>
                    <a:pt x="1281485" y="392583"/>
                    <a:pt x="2562971" y="-168646"/>
                    <a:pt x="4619708" y="47364"/>
                  </a:cubicBezTo>
                  <a:cubicBezTo>
                    <a:pt x="6676445" y="263374"/>
                    <a:pt x="10673301" y="2236623"/>
                    <a:pt x="12340424" y="2249875"/>
                  </a:cubicBezTo>
                  <a:cubicBezTo>
                    <a:pt x="14007547" y="2263127"/>
                    <a:pt x="14314997" y="1195002"/>
                    <a:pt x="14622448" y="126877"/>
                  </a:cubicBez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sp>
          <p:nvSpPr>
            <p:cNvPr id="14" name="Frihandsfigur 13"/>
            <p:cNvSpPr/>
            <p:nvPr/>
          </p:nvSpPr>
          <p:spPr>
            <a:xfrm>
              <a:off x="3339548" y="8425483"/>
              <a:ext cx="14566789" cy="1878023"/>
            </a:xfrm>
            <a:custGeom>
              <a:avLst/>
              <a:gdLst>
                <a:gd name="connsiteX0" fmla="*/ 0 w 14566789"/>
                <a:gd name="connsiteY0" fmla="*/ 1291011 h 1878023"/>
                <a:gd name="connsiteX1" fmla="*/ 2918129 w 14566789"/>
                <a:gd name="connsiteY1" fmla="*/ 1815797 h 1878023"/>
                <a:gd name="connsiteX2" fmla="*/ 6694998 w 14566789"/>
                <a:gd name="connsiteY2" fmla="*/ 18802 h 1878023"/>
                <a:gd name="connsiteX3" fmla="*/ 10392355 w 14566789"/>
                <a:gd name="connsiteY3" fmla="*/ 853689 h 1878023"/>
                <a:gd name="connsiteX4" fmla="*/ 14534984 w 14566789"/>
                <a:gd name="connsiteY4" fmla="*/ 495880 h 1878023"/>
                <a:gd name="connsiteX5" fmla="*/ 14534984 w 14566789"/>
                <a:gd name="connsiteY5" fmla="*/ 495880 h 1878023"/>
                <a:gd name="connsiteX6" fmla="*/ 14566789 w 14566789"/>
                <a:gd name="connsiteY6" fmla="*/ 440221 h 1878023"/>
                <a:gd name="connsiteX7" fmla="*/ 14566789 w 14566789"/>
                <a:gd name="connsiteY7" fmla="*/ 440221 h 187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566789" h="1878023">
                  <a:moveTo>
                    <a:pt x="0" y="1291011"/>
                  </a:moveTo>
                  <a:cubicBezTo>
                    <a:pt x="901148" y="1659421"/>
                    <a:pt x="1802296" y="2027832"/>
                    <a:pt x="2918129" y="1815797"/>
                  </a:cubicBezTo>
                  <a:cubicBezTo>
                    <a:pt x="4033962" y="1603762"/>
                    <a:pt x="5449294" y="179153"/>
                    <a:pt x="6694998" y="18802"/>
                  </a:cubicBezTo>
                  <a:cubicBezTo>
                    <a:pt x="7940702" y="-141549"/>
                    <a:pt x="9085691" y="774176"/>
                    <a:pt x="10392355" y="853689"/>
                  </a:cubicBezTo>
                  <a:cubicBezTo>
                    <a:pt x="11699019" y="933202"/>
                    <a:pt x="14534984" y="495880"/>
                    <a:pt x="14534984" y="495880"/>
                  </a:cubicBezTo>
                  <a:lnTo>
                    <a:pt x="14534984" y="495880"/>
                  </a:lnTo>
                  <a:lnTo>
                    <a:pt x="14566789" y="440221"/>
                  </a:lnTo>
                  <a:lnTo>
                    <a:pt x="14566789" y="440221"/>
                  </a:lnTo>
                </a:path>
              </a:pathLst>
            </a:custGeom>
            <a:noFill/>
            <a:ln w="76200" cap="flat">
              <a:solidFill>
                <a:srgbClr val="E2543A"/>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sv-SE" sz="1800" b="0" i="0" u="none" strike="noStrike" cap="none" spc="0" normalizeH="0" baseline="0">
                <a:ln>
                  <a:noFill/>
                </a:ln>
                <a:solidFill>
                  <a:srgbClr val="000000"/>
                </a:solidFill>
                <a:effectLst/>
                <a:uFillTx/>
              </a:endParaRPr>
            </a:p>
          </p:txBody>
        </p:sp>
      </p:grpSp>
      <p:sp>
        <p:nvSpPr>
          <p:cNvPr id="35" name="RUBRIK I VERSALER…"/>
          <p:cNvSpPr txBox="1"/>
          <p:nvPr/>
        </p:nvSpPr>
        <p:spPr>
          <a:xfrm>
            <a:off x="1449117" y="1663836"/>
            <a:ext cx="11149068" cy="800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algn="l" defTabSz="484094">
              <a:lnSpc>
                <a:spcPts val="5900"/>
              </a:lnSpc>
              <a:tabLst>
                <a:tab pos="2540000" algn="l"/>
              </a:tabLst>
              <a:defRPr sz="5800">
                <a:solidFill>
                  <a:srgbClr val="000000"/>
                </a:solidFill>
                <a:latin typeface="Helvetica"/>
                <a:ea typeface="Helvetica"/>
                <a:cs typeface="Helvetica"/>
                <a:sym typeface="Helvetica"/>
              </a:defRPr>
            </a:pPr>
            <a:r>
              <a:rPr lang="sv-SE" sz="8000" dirty="0">
                <a:solidFill>
                  <a:schemeClr val="tx1"/>
                </a:solidFill>
              </a:rPr>
              <a:t>Naturhändelser</a:t>
            </a:r>
            <a:endParaRPr sz="5400" dirty="0">
              <a:solidFill>
                <a:schemeClr val="tx1"/>
              </a:solidFill>
            </a:endParaRPr>
          </a:p>
        </p:txBody>
      </p:sp>
      <p:grpSp>
        <p:nvGrpSpPr>
          <p:cNvPr id="15" name="Grupp 14"/>
          <p:cNvGrpSpPr/>
          <p:nvPr/>
        </p:nvGrpSpPr>
        <p:grpSpPr>
          <a:xfrm>
            <a:off x="1449117" y="2788678"/>
            <a:ext cx="4521528" cy="1360701"/>
            <a:chOff x="1449117" y="2788678"/>
            <a:chExt cx="4521528" cy="1360701"/>
          </a:xfrm>
        </p:grpSpPr>
        <p:sp>
          <p:nvSpPr>
            <p:cNvPr id="3" name="Ellips 2">
              <a:hlinkClick r:id="rId4"/>
            </p:cNvPr>
            <p:cNvSpPr/>
            <p:nvPr/>
          </p:nvSpPr>
          <p:spPr>
            <a:xfrm>
              <a:off x="1449117" y="2788678"/>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3" name="RUBRIK I VERSALER…"/>
            <p:cNvSpPr txBox="1"/>
            <p:nvPr/>
          </p:nvSpPr>
          <p:spPr>
            <a:xfrm>
              <a:off x="3282779" y="2913214"/>
              <a:ext cx="2687866" cy="12361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Brand</a:t>
              </a:r>
              <a:endParaRPr lang="sv-SE" sz="4400" b="0" dirty="0">
                <a:solidFill>
                  <a:schemeClr val="tx1"/>
                </a:solidFill>
              </a:endParaRPr>
            </a:p>
          </p:txBody>
        </p:sp>
      </p:grpSp>
      <p:sp>
        <p:nvSpPr>
          <p:cNvPr id="25" name="Ellips 24">
            <a:hlinkClick r:id="rId5"/>
          </p:cNvPr>
          <p:cNvSpPr/>
          <p:nvPr/>
        </p:nvSpPr>
        <p:spPr>
          <a:xfrm>
            <a:off x="1449117" y="4361446"/>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26" name="RUBRIK I VERSALER…"/>
          <p:cNvSpPr txBox="1"/>
          <p:nvPr/>
        </p:nvSpPr>
        <p:spPr>
          <a:xfrm>
            <a:off x="3282779" y="4485982"/>
            <a:ext cx="3767726"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Erosion</a:t>
            </a:r>
            <a:endParaRPr lang="sv-SE" sz="4400" b="0" dirty="0">
              <a:solidFill>
                <a:schemeClr val="tx1"/>
              </a:solidFill>
            </a:endParaRPr>
          </a:p>
        </p:txBody>
      </p:sp>
      <p:sp>
        <p:nvSpPr>
          <p:cNvPr id="31" name="Ellips 30">
            <a:hlinkClick r:id="rId6"/>
          </p:cNvPr>
          <p:cNvSpPr/>
          <p:nvPr/>
        </p:nvSpPr>
        <p:spPr>
          <a:xfrm>
            <a:off x="1449117" y="5970258"/>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2" name="RUBRIK I VERSALER…"/>
          <p:cNvSpPr txBox="1"/>
          <p:nvPr/>
        </p:nvSpPr>
        <p:spPr>
          <a:xfrm>
            <a:off x="3282779" y="6094794"/>
            <a:ext cx="3767726"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Skyfall</a:t>
            </a:r>
            <a:endParaRPr lang="sv-SE" sz="4400" b="0" dirty="0">
              <a:solidFill>
                <a:schemeClr val="tx1"/>
              </a:solidFill>
            </a:endParaRPr>
          </a:p>
        </p:txBody>
      </p:sp>
      <p:sp>
        <p:nvSpPr>
          <p:cNvPr id="39" name="Ellips 38">
            <a:hlinkClick r:id="rId7"/>
          </p:cNvPr>
          <p:cNvSpPr/>
          <p:nvPr/>
        </p:nvSpPr>
        <p:spPr>
          <a:xfrm>
            <a:off x="1449117" y="7579070"/>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4" name="RUBRIK I VERSALER…"/>
          <p:cNvSpPr txBox="1"/>
          <p:nvPr/>
        </p:nvSpPr>
        <p:spPr>
          <a:xfrm>
            <a:off x="3282778" y="7703606"/>
            <a:ext cx="6559053"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Havsnivåhöjning</a:t>
            </a:r>
            <a:endParaRPr lang="sv-SE" sz="4400" b="0" dirty="0">
              <a:solidFill>
                <a:schemeClr val="tx1"/>
              </a:solidFill>
            </a:endParaRPr>
          </a:p>
        </p:txBody>
      </p:sp>
      <p:sp>
        <p:nvSpPr>
          <p:cNvPr id="47" name="Ellips 46">
            <a:hlinkClick r:id="rId8"/>
          </p:cNvPr>
          <p:cNvSpPr/>
          <p:nvPr/>
        </p:nvSpPr>
        <p:spPr>
          <a:xfrm>
            <a:off x="1449117" y="9170018"/>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8" name="RUBRIK I VERSALER…"/>
          <p:cNvSpPr txBox="1"/>
          <p:nvPr/>
        </p:nvSpPr>
        <p:spPr>
          <a:xfrm>
            <a:off x="3282778" y="9294554"/>
            <a:ext cx="6559053"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Vattenbrist</a:t>
            </a:r>
            <a:endParaRPr lang="sv-SE" sz="4400" b="0" dirty="0">
              <a:solidFill>
                <a:schemeClr val="tx1"/>
              </a:solidFill>
            </a:endParaRPr>
          </a:p>
        </p:txBody>
      </p:sp>
      <p:grpSp>
        <p:nvGrpSpPr>
          <p:cNvPr id="2" name="Grupp 1"/>
          <p:cNvGrpSpPr/>
          <p:nvPr/>
        </p:nvGrpSpPr>
        <p:grpSpPr>
          <a:xfrm>
            <a:off x="1449117" y="10667134"/>
            <a:ext cx="8392714" cy="1490529"/>
            <a:chOff x="1449117" y="10667134"/>
            <a:chExt cx="8392714" cy="1490529"/>
          </a:xfrm>
        </p:grpSpPr>
        <p:sp>
          <p:nvSpPr>
            <p:cNvPr id="49" name="Ellips 48">
              <a:hlinkClick r:id="rId9"/>
            </p:cNvPr>
            <p:cNvSpPr/>
            <p:nvPr/>
          </p:nvSpPr>
          <p:spPr>
            <a:xfrm>
              <a:off x="1449117" y="10667134"/>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50" name="RUBRIK I VERSALER…"/>
            <p:cNvSpPr txBox="1"/>
            <p:nvPr/>
          </p:nvSpPr>
          <p:spPr>
            <a:xfrm>
              <a:off x="3282778" y="10791670"/>
              <a:ext cx="6559053"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Torka</a:t>
              </a:r>
              <a:endParaRPr lang="sv-SE" sz="4400" b="0" dirty="0">
                <a:solidFill>
                  <a:schemeClr val="tx1"/>
                </a:solidFill>
              </a:endParaRPr>
            </a:p>
          </p:txBody>
        </p:sp>
      </p:grpSp>
      <p:grpSp>
        <p:nvGrpSpPr>
          <p:cNvPr id="57" name="Grupp 56"/>
          <p:cNvGrpSpPr/>
          <p:nvPr/>
        </p:nvGrpSpPr>
        <p:grpSpPr>
          <a:xfrm>
            <a:off x="10192064" y="2783145"/>
            <a:ext cx="8392714" cy="1490529"/>
            <a:chOff x="1449117" y="10667134"/>
            <a:chExt cx="8392714" cy="1490529"/>
          </a:xfrm>
        </p:grpSpPr>
        <p:sp>
          <p:nvSpPr>
            <p:cNvPr id="58" name="Ellips 57">
              <a:hlinkClick r:id="rId10"/>
            </p:cNvPr>
            <p:cNvSpPr/>
            <p:nvPr/>
          </p:nvSpPr>
          <p:spPr>
            <a:xfrm>
              <a:off x="1449117" y="10667134"/>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59" name="RUBRIK I VERSALER…"/>
            <p:cNvSpPr txBox="1"/>
            <p:nvPr/>
          </p:nvSpPr>
          <p:spPr>
            <a:xfrm>
              <a:off x="3282778" y="10791670"/>
              <a:ext cx="6559053"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Översvämning</a:t>
              </a:r>
              <a:endParaRPr lang="sv-SE" sz="4400" b="0" dirty="0">
                <a:solidFill>
                  <a:schemeClr val="tx1"/>
                </a:solidFill>
              </a:endParaRPr>
            </a:p>
          </p:txBody>
        </p:sp>
      </p:grpSp>
      <p:grpSp>
        <p:nvGrpSpPr>
          <p:cNvPr id="60" name="Grupp 59"/>
          <p:cNvGrpSpPr/>
          <p:nvPr/>
        </p:nvGrpSpPr>
        <p:grpSpPr>
          <a:xfrm>
            <a:off x="10192297" y="7574703"/>
            <a:ext cx="11113935" cy="1490529"/>
            <a:chOff x="1449117" y="10667134"/>
            <a:chExt cx="11113935" cy="1490529"/>
          </a:xfrm>
        </p:grpSpPr>
        <p:sp>
          <p:nvSpPr>
            <p:cNvPr id="61" name="Ellips 60"/>
            <p:cNvSpPr/>
            <p:nvPr/>
          </p:nvSpPr>
          <p:spPr>
            <a:xfrm>
              <a:off x="1449117" y="10667134"/>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62" name="RUBRIK I VERSALER…"/>
            <p:cNvSpPr txBox="1"/>
            <p:nvPr/>
          </p:nvSpPr>
          <p:spPr>
            <a:xfrm>
              <a:off x="3282778" y="10791670"/>
              <a:ext cx="9280274"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Vatteninträngning leder</a:t>
              </a:r>
              <a:endParaRPr lang="sv-SE" sz="4400" b="0" dirty="0">
                <a:solidFill>
                  <a:schemeClr val="tx1"/>
                </a:solidFill>
              </a:endParaRPr>
            </a:p>
          </p:txBody>
        </p:sp>
      </p:grpSp>
      <p:sp>
        <p:nvSpPr>
          <p:cNvPr id="63" name="textruta 62"/>
          <p:cNvSpPr txBox="1"/>
          <p:nvPr/>
        </p:nvSpPr>
        <p:spPr>
          <a:xfrm>
            <a:off x="1456756" y="12538628"/>
            <a:ext cx="19989275" cy="14875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a:r>
              <a:rPr lang="sv-SE" b="0" dirty="0">
                <a:solidFill>
                  <a:schemeClr val="tx1"/>
                </a:solidFill>
              </a:rPr>
              <a:t>Utvalda naturhändelser kopplade till ledinfrastruktur och ledturism.</a:t>
            </a:r>
          </a:p>
          <a:p>
            <a:pPr algn="l"/>
            <a:r>
              <a:rPr lang="sv-SE" b="0" dirty="0">
                <a:solidFill>
                  <a:schemeClr val="tx1"/>
                </a:solidFill>
              </a:rPr>
              <a:t> </a:t>
            </a:r>
          </a:p>
          <a:p>
            <a:pPr marL="0" marR="0" indent="0" algn="l" defTabSz="825500" rtl="0" fontAlgn="auto" latinLnBrk="0" hangingPunct="0">
              <a:lnSpc>
                <a:spcPct val="100000"/>
              </a:lnSpc>
              <a:spcBef>
                <a:spcPts val="0"/>
              </a:spcBef>
              <a:spcAft>
                <a:spcPts val="0"/>
              </a:spcAft>
              <a:buClrTx/>
              <a:buSzTx/>
              <a:buFontTx/>
              <a:buNone/>
              <a:tabLst/>
            </a:pPr>
            <a:endParaRPr kumimoji="0" lang="sv-SE" sz="3000" b="1" i="0" u="none" strike="noStrike" cap="none" spc="0" normalizeH="0" baseline="0" dirty="0">
              <a:ln>
                <a:noFill/>
              </a:ln>
              <a:solidFill>
                <a:srgbClr val="FFFFFF"/>
              </a:solidFill>
              <a:effectLst/>
              <a:uFillTx/>
              <a:latin typeface="Helvetica Neue"/>
              <a:ea typeface="Helvetica Neue"/>
              <a:cs typeface="Helvetica Neue"/>
              <a:sym typeface="Helvetica Neue"/>
            </a:endParaRPr>
          </a:p>
        </p:txBody>
      </p:sp>
      <p:grpSp>
        <p:nvGrpSpPr>
          <p:cNvPr id="64" name="Grupp 63"/>
          <p:cNvGrpSpPr/>
          <p:nvPr/>
        </p:nvGrpSpPr>
        <p:grpSpPr>
          <a:xfrm>
            <a:off x="10192064" y="4365580"/>
            <a:ext cx="8392714" cy="1490529"/>
            <a:chOff x="1449117" y="10667134"/>
            <a:chExt cx="8392714" cy="1490529"/>
          </a:xfrm>
        </p:grpSpPr>
        <p:sp>
          <p:nvSpPr>
            <p:cNvPr id="65" name="Ellips 64">
              <a:hlinkClick r:id="rId11"/>
            </p:cNvPr>
            <p:cNvSpPr/>
            <p:nvPr/>
          </p:nvSpPr>
          <p:spPr>
            <a:xfrm>
              <a:off x="1449117" y="10667134"/>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66" name="RUBRIK I VERSALER…"/>
            <p:cNvSpPr txBox="1"/>
            <p:nvPr/>
          </p:nvSpPr>
          <p:spPr>
            <a:xfrm>
              <a:off x="3282778" y="10791670"/>
              <a:ext cx="6559053"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Höga flöden</a:t>
              </a:r>
              <a:endParaRPr lang="sv-SE" sz="4400" b="0" dirty="0">
                <a:solidFill>
                  <a:schemeClr val="tx1"/>
                </a:solidFill>
              </a:endParaRPr>
            </a:p>
          </p:txBody>
        </p:sp>
      </p:grpSp>
      <p:pic>
        <p:nvPicPr>
          <p:cNvPr id="38" name="Bildobjekt 37"/>
          <p:cNvPicPr>
            <a:picLocks noChangeAspect="1"/>
          </p:cNvPicPr>
          <p:nvPr/>
        </p:nvPicPr>
        <p:blipFill>
          <a:blip r:embed="rId12">
            <a:clrChange>
              <a:clrFrom>
                <a:srgbClr val="FFFFFF"/>
              </a:clrFrom>
              <a:clrTo>
                <a:srgbClr val="FFFFFF">
                  <a:alpha val="0"/>
                </a:srgbClr>
              </a:clrTo>
            </a:clrChange>
          </a:blip>
          <a:stretch>
            <a:fillRect/>
          </a:stretch>
        </p:blipFill>
        <p:spPr>
          <a:xfrm>
            <a:off x="21822362" y="301761"/>
            <a:ext cx="2152650" cy="1362075"/>
          </a:xfrm>
          <a:prstGeom prst="rect">
            <a:avLst/>
          </a:prstGeom>
        </p:spPr>
      </p:pic>
      <p:grpSp>
        <p:nvGrpSpPr>
          <p:cNvPr id="40" name="Grupp 39"/>
          <p:cNvGrpSpPr/>
          <p:nvPr/>
        </p:nvGrpSpPr>
        <p:grpSpPr>
          <a:xfrm>
            <a:off x="10192297" y="5978032"/>
            <a:ext cx="11113935" cy="1454321"/>
            <a:chOff x="1449117" y="10667134"/>
            <a:chExt cx="11113935" cy="1454321"/>
          </a:xfrm>
        </p:grpSpPr>
        <p:sp>
          <p:nvSpPr>
            <p:cNvPr id="41" name="Ellips 40">
              <a:hlinkClick r:id="rId13"/>
            </p:cNvPr>
            <p:cNvSpPr/>
            <p:nvPr/>
          </p:nvSpPr>
          <p:spPr>
            <a:xfrm>
              <a:off x="1449117" y="10667134"/>
              <a:ext cx="1258153" cy="1258153"/>
            </a:xfrm>
            <a:prstGeom prst="ellipse">
              <a:avLst/>
            </a:prstGeom>
            <a:solidFill>
              <a:srgbClr val="E2543A"/>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sv-SE"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2" name="RUBRIK I VERSALER…"/>
            <p:cNvSpPr txBox="1"/>
            <p:nvPr/>
          </p:nvSpPr>
          <p:spPr>
            <a:xfrm>
              <a:off x="3282778" y="10755462"/>
              <a:ext cx="9280274" cy="13659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0" tIns="0" rIns="0" bIns="0" anchor="t">
              <a:noAutofit/>
            </a:bodyPr>
            <a:lstStyle/>
            <a:p>
              <a:pPr algn="l" defTabSz="484094">
                <a:tabLst>
                  <a:tab pos="2540000" algn="l"/>
                </a:tabLst>
                <a:defRPr sz="5800">
                  <a:solidFill>
                    <a:srgbClr val="000000"/>
                  </a:solidFill>
                  <a:latin typeface="Helvetica"/>
                  <a:ea typeface="Helvetica"/>
                  <a:cs typeface="Helvetica"/>
                  <a:sym typeface="Helvetica"/>
                </a:defRPr>
              </a:pPr>
              <a:r>
                <a:rPr lang="sv-SE" sz="6600" b="0" dirty="0">
                  <a:solidFill>
                    <a:schemeClr val="tx1"/>
                  </a:solidFill>
                </a:rPr>
                <a:t>Halka/Nollgenomgångar</a:t>
              </a:r>
              <a:endParaRPr lang="sv-SE" sz="4400" b="0" dirty="0">
                <a:solidFill>
                  <a:schemeClr val="tx1"/>
                </a:solidFill>
              </a:endParaRPr>
            </a:p>
          </p:txBody>
        </p:sp>
      </p:grpSp>
    </p:spTree>
    <p:extLst>
      <p:ext uri="{BB962C8B-B14F-4D97-AF65-F5344CB8AC3E}">
        <p14:creationId xmlns:p14="http://schemas.microsoft.com/office/powerpoint/2010/main" val="19028631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d21a5da-1db8-4a96-82b4-0c13c52ca29f">
      <Terms xmlns="http://schemas.microsoft.com/office/infopath/2007/PartnerControls"/>
    </lcf76f155ced4ddcb4097134ff3c332f>
    <TaxCatchAll xmlns="9349559b-e97c-4d8f-a13a-8c809213261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CB3EEB226D4914295621991D6DA826C" ma:contentTypeVersion="10" ma:contentTypeDescription="Skapa ett nytt dokument." ma:contentTypeScope="" ma:versionID="0dc486effbb0d28b9fc81b40a07fc173">
  <xsd:schema xmlns:xsd="http://www.w3.org/2001/XMLSchema" xmlns:xs="http://www.w3.org/2001/XMLSchema" xmlns:p="http://schemas.microsoft.com/office/2006/metadata/properties" xmlns:ns2="1d21a5da-1db8-4a96-82b4-0c13c52ca29f" xmlns:ns3="9349559b-e97c-4d8f-a13a-8c8092132614" targetNamespace="http://schemas.microsoft.com/office/2006/metadata/properties" ma:root="true" ma:fieldsID="c07a906298c62fd8d66e7b8e47bad4d3" ns2:_="" ns3:_="">
    <xsd:import namespace="1d21a5da-1db8-4a96-82b4-0c13c52ca29f"/>
    <xsd:import namespace="9349559b-e97c-4d8f-a13a-8c809213261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21a5da-1db8-4a96-82b4-0c13c52ca2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938935d8-ad89-471c-8945-b1a675b0e66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49559b-e97c-4d8f-a13a-8c8092132614"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4" nillable="true" ma:displayName="Taxonomy Catch All Column" ma:hidden="true" ma:list="{08dbb69d-5895-4bb3-b11d-d8c4c78d9231}" ma:internalName="TaxCatchAll" ma:showField="CatchAllData" ma:web="9349559b-e97c-4d8f-a13a-8c80921326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171A87-B9FA-4A05-A211-73091752643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9BB739D-3780-4842-A837-5C1FA8E1069C}"/>
</file>

<file path=customXml/itemProps3.xml><?xml version="1.0" encoding="utf-8"?>
<ds:datastoreItem xmlns:ds="http://schemas.openxmlformats.org/officeDocument/2006/customXml" ds:itemID="{7FC97B91-EA3A-4E20-A670-5D93422CAF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6829</TotalTime>
  <Words>806</Words>
  <Application>Microsoft Office PowerPoint</Application>
  <PresentationFormat>Anpassad</PresentationFormat>
  <Paragraphs>112</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11</vt:i4>
      </vt:variant>
    </vt:vector>
  </HeadingPairs>
  <TitlesOfParts>
    <vt:vector size="18" baseType="lpstr">
      <vt:lpstr>Arial</vt:lpstr>
      <vt:lpstr>Gill Sans</vt:lpstr>
      <vt:lpstr>Helvetica</vt:lpstr>
      <vt:lpstr>Helvetica Neue</vt:lpstr>
      <vt:lpstr>Helvetica Neue Light</vt:lpstr>
      <vt:lpstr>Helvetica Neue Medium</vt:lpstr>
      <vt:lpstr>Black</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Markus</dc:creator>
  <cp:lastModifiedBy>Amanda Brännström</cp:lastModifiedBy>
  <cp:revision>67</cp:revision>
  <dcterms:modified xsi:type="dcterms:W3CDTF">2020-11-19T13:20:27Z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0x010100DCB3EEB226D4914295621991D6DA826C</vt:lpwstr>
  </property>
</Properties>
</file>